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y="5143500" cx="9144000"/>
  <p:notesSz cx="6858000" cy="9144000"/>
  <p:embeddedFontLst>
    <p:embeddedFont>
      <p:font typeface="Roboto Medium"/>
      <p:regular r:id="rId52"/>
      <p:bold r:id="rId53"/>
      <p:italic r:id="rId54"/>
      <p:boldItalic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Montserrat Medium"/>
      <p:regular r:id="rId60"/>
      <p:bold r:id="rId61"/>
      <p:italic r:id="rId62"/>
      <p:boldItalic r:id="rId63"/>
    </p:embeddedFont>
    <p:embeddedFont>
      <p:font typeface="Lexend"/>
      <p:regular r:id="rId64"/>
      <p:bold r:id="rId65"/>
    </p:embeddedFont>
    <p:embeddedFont>
      <p:font typeface="Comfortaa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570129-4DD9-4C93-813E-96DA1D66A010}">
  <a:tblStyle styleId="{BF570129-4DD9-4C93-813E-96DA1D66A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Medium-italic.fntdata"/><Relationship Id="rId61" Type="http://schemas.openxmlformats.org/officeDocument/2006/relationships/font" Target="fonts/MontserratMedium-bold.fntdata"/><Relationship Id="rId20" Type="http://schemas.openxmlformats.org/officeDocument/2006/relationships/slide" Target="slides/slide14.xml"/><Relationship Id="rId64" Type="http://schemas.openxmlformats.org/officeDocument/2006/relationships/font" Target="fonts/Lexend-regular.fntdata"/><Relationship Id="rId63" Type="http://schemas.openxmlformats.org/officeDocument/2006/relationships/font" Target="fonts/MontserratMedium-boldItalic.fntdata"/><Relationship Id="rId22" Type="http://schemas.openxmlformats.org/officeDocument/2006/relationships/slide" Target="slides/slide16.xml"/><Relationship Id="rId66" Type="http://schemas.openxmlformats.org/officeDocument/2006/relationships/font" Target="fonts/Comfortaa-regular.fntdata"/><Relationship Id="rId21" Type="http://schemas.openxmlformats.org/officeDocument/2006/relationships/slide" Target="slides/slide15.xml"/><Relationship Id="rId65" Type="http://schemas.openxmlformats.org/officeDocument/2006/relationships/font" Target="fonts/Lexend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7" Type="http://schemas.openxmlformats.org/officeDocument/2006/relationships/font" Target="fonts/Comfortaa-bold.fntdata"/><Relationship Id="rId60" Type="http://schemas.openxmlformats.org/officeDocument/2006/relationships/font" Target="fonts/MontserratMedium-regular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RobotoMedium-bold.fntdata"/><Relationship Id="rId52" Type="http://schemas.openxmlformats.org/officeDocument/2006/relationships/font" Target="fonts/RobotoMedium-regular.fntdata"/><Relationship Id="rId11" Type="http://schemas.openxmlformats.org/officeDocument/2006/relationships/slide" Target="slides/slide5.xml"/><Relationship Id="rId55" Type="http://schemas.openxmlformats.org/officeDocument/2006/relationships/font" Target="fonts/RobotoMedium-boldItalic.fntdata"/><Relationship Id="rId10" Type="http://schemas.openxmlformats.org/officeDocument/2006/relationships/slide" Target="slides/slide4.xml"/><Relationship Id="rId54" Type="http://schemas.openxmlformats.org/officeDocument/2006/relationships/font" Target="fonts/RobotoMedium-italic.fntdata"/><Relationship Id="rId13" Type="http://schemas.openxmlformats.org/officeDocument/2006/relationships/slide" Target="slides/slide7.xml"/><Relationship Id="rId57" Type="http://schemas.openxmlformats.org/officeDocument/2006/relationships/font" Target="fonts/Roboto-bold.fntdata"/><Relationship Id="rId12" Type="http://schemas.openxmlformats.org/officeDocument/2006/relationships/slide" Target="slides/slide6.xml"/><Relationship Id="rId56" Type="http://schemas.openxmlformats.org/officeDocument/2006/relationships/font" Target="fonts/Roboto-regular.fntdata"/><Relationship Id="rId15" Type="http://schemas.openxmlformats.org/officeDocument/2006/relationships/slide" Target="slides/slide9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8.xml"/><Relationship Id="rId58" Type="http://schemas.openxmlformats.org/officeDocument/2006/relationships/font" Target="fonts/Robo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b8ba993ee_1_15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bb8ba993ee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b8ba993ee_1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2bb8ba993ee_1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b8ba993ee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2bb8ba993ee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c7b85c9a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c7b85c9a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bc7b85c9a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bc7b85c9a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b7d111d0b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bb7d111d0b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b7d111d0b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bb7d111d0b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b7d111d0b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bb7d111d0b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bb7d111d0b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2bb7d111d0b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b7d111d0b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bb7d111d0b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b8ba993ee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bb8ba993ee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bb8ba993ee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2bb8ba993ee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b8ba993ee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g2bb8ba993ee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bbbcabab6a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bbbcabab6a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bbbcabab6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bbbcabab6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bb8ba993ee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bb8ba993ee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bbbcabab6a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bbbcabab6a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c246afa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bc246afa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c246afa9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c246afa9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bc246afa9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bc246afa9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bc246afa9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bc246afa9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bc246afa9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bc246afa9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b8ba993ee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bb8ba993ee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bc246afa9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bc246afa9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bc246afa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bc246afa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bc246afa9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bc246afa9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c246afa9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bc246afa9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bc246afa9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bc246afa9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bb8ba993ee_1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bb8ba993ee_1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bc7b85c9a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2bc7b85c9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bc39f1624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bc39f1624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bc39f1624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bc39f1624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bb8ba993ee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2bb8ba993ee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b8ba993ee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bb8ba993ee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bc39f1624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2bc39f1624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bc39f1624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bc39f1624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bc246afa9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2bc246afa9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bb8ba993ee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2bb8ba993ee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b8ba993ee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2bb8ba993ee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bcb03dbf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bcb03dbf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b7d111d0b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b7d111d0b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b8ba993ee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bb8ba993ee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b7d111d0b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bb7d111d0b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b8ba993ee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bb8ba993ee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bbcabab6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bbbcabab6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AUTOLAYOUT_7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" name="Google Shape;52;p13"/>
          <p:cNvCxnSpPr/>
          <p:nvPr/>
        </p:nvCxnSpPr>
        <p:spPr>
          <a:xfrm>
            <a:off x="474475" y="336950"/>
            <a:ext cx="3163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" name="Google Shape;53;p13"/>
          <p:cNvCxnSpPr/>
          <p:nvPr/>
        </p:nvCxnSpPr>
        <p:spPr>
          <a:xfrm>
            <a:off x="3828800" y="344225"/>
            <a:ext cx="4863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13"/>
          <p:cNvSpPr txBox="1"/>
          <p:nvPr>
            <p:ph type="title"/>
          </p:nvPr>
        </p:nvSpPr>
        <p:spPr>
          <a:xfrm>
            <a:off x="474475" y="450125"/>
            <a:ext cx="31632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828775" y="450125"/>
            <a:ext cx="4863000" cy="4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4">
  <p:cSld name="AUTOLAYOUT_8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4"/>
          <p:cNvSpPr txBox="1"/>
          <p:nvPr>
            <p:ph type="title"/>
          </p:nvPr>
        </p:nvSpPr>
        <p:spPr>
          <a:xfrm>
            <a:off x="4820800" y="559300"/>
            <a:ext cx="40713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4820821" y="2053722"/>
            <a:ext cx="20025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6889763" y="2053722"/>
            <a:ext cx="20025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5">
  <p:cSld name="AUTOLAYOUT_9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1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5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4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5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5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24475" y="1920450"/>
            <a:ext cx="4124100" cy="27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668277" y="1920450"/>
            <a:ext cx="4124100" cy="27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6">
  <p:cSld name="AUTOLAYOUT_10">
    <p:bg>
      <p:bgPr>
        <a:solidFill>
          <a:srgbClr val="FFFF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0" y="0"/>
            <a:ext cx="35352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652997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4108825" y="28282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6529975" y="28282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11400" y="770525"/>
            <a:ext cx="28668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024825" y="694325"/>
            <a:ext cx="21438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6430525" y="694325"/>
            <a:ext cx="21438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3" type="body"/>
          </p:nvPr>
        </p:nvSpPr>
        <p:spPr>
          <a:xfrm>
            <a:off x="4024825" y="2886100"/>
            <a:ext cx="21438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4" type="body"/>
          </p:nvPr>
        </p:nvSpPr>
        <p:spPr>
          <a:xfrm>
            <a:off x="6430525" y="2886100"/>
            <a:ext cx="21438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9">
  <p:cSld name="AUTOLAYOUT_13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2">
  <p:cSld name="AUTOLAYOUT_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EA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8"/>
          <p:cNvCxnSpPr/>
          <p:nvPr/>
        </p:nvCxnSpPr>
        <p:spPr>
          <a:xfrm rot="10800000">
            <a:off x="398200" y="977175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FF58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1pPr>
            <a:lvl2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2pPr>
            <a:lvl3pPr indent="-2921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3pPr>
            <a:lvl4pPr indent="-2921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4pPr>
            <a:lvl5pPr indent="-2921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5pPr>
            <a:lvl6pPr indent="-2921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6pPr>
            <a:lvl7pPr indent="-2921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7pPr>
            <a:lvl8pPr indent="-2921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8pPr>
            <a:lvl9pPr indent="-2921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61616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3">
  <p:cSld name="AUTOLAYOUT_6">
    <p:bg>
      <p:bgPr>
        <a:solidFill>
          <a:srgbClr val="FFFFF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5037500" y="751050"/>
            <a:ext cx="3641400" cy="3641400"/>
          </a:xfrm>
          <a:prstGeom prst="rect">
            <a:avLst/>
          </a:prstGeom>
          <a:noFill/>
          <a:ln cap="flat" cmpd="thinThick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5172950" y="923700"/>
            <a:ext cx="3370500" cy="32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">
  <p:cSld name="AUTOLAYOUT_5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449260" y="5311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0"/>
          <p:cNvSpPr txBox="1"/>
          <p:nvPr>
            <p:ph type="ctrTitle"/>
          </p:nvPr>
        </p:nvSpPr>
        <p:spPr>
          <a:xfrm>
            <a:off x="323300" y="772850"/>
            <a:ext cx="2704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7">
  <p:cSld name="AUTOLAYOUT_14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8">
  <p:cSld name="AUTOLAYOUT_15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3389100" y="0"/>
            <a:ext cx="57549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22"/>
          <p:cNvCxnSpPr/>
          <p:nvPr/>
        </p:nvCxnSpPr>
        <p:spPr>
          <a:xfrm>
            <a:off x="372950" y="511683"/>
            <a:ext cx="642300" cy="0"/>
          </a:xfrm>
          <a:prstGeom prst="straightConnector1">
            <a:avLst/>
          </a:prstGeom>
          <a:noFill/>
          <a:ln cap="flat" cmpd="sng" w="762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22"/>
          <p:cNvSpPr txBox="1"/>
          <p:nvPr>
            <p:ph type="title"/>
          </p:nvPr>
        </p:nvSpPr>
        <p:spPr>
          <a:xfrm>
            <a:off x="321825" y="694100"/>
            <a:ext cx="2143800" cy="31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0">
  <p:cSld name="AUTOLAYOUT_16"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/>
          <p:nvPr>
            <p:ph type="title"/>
          </p:nvPr>
        </p:nvSpPr>
        <p:spPr>
          <a:xfrm>
            <a:off x="836400" y="709750"/>
            <a:ext cx="74904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1">
  <p:cSld name="AUTOLAYOUT_17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4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2">
  <p:cSld name="AUTOLAYOUT_18"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3">
  <p:cSld name="AUTOLAYOUT_19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6"/>
          <p:cNvSpPr txBox="1"/>
          <p:nvPr>
            <p:ph type="ctrTitle"/>
          </p:nvPr>
        </p:nvSpPr>
        <p:spPr>
          <a:xfrm>
            <a:off x="390450" y="361375"/>
            <a:ext cx="83631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4">
  <p:cSld name="AUTOLAYOUT_20"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7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7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5">
  <p:cSld name="AUTOLAYOUT_21"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8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 16">
  <p:cSld name="AUTOLAYOUT_22"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0" y="0"/>
            <a:ext cx="9144000" cy="398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9"/>
          <p:cNvSpPr txBox="1"/>
          <p:nvPr>
            <p:ph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Relationship Id="rId6" Type="http://schemas.openxmlformats.org/officeDocument/2006/relationships/image" Target="../media/image66.png"/><Relationship Id="rId7" Type="http://schemas.openxmlformats.org/officeDocument/2006/relationships/image" Target="../media/image18.jpg"/><Relationship Id="rId8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31.jpg"/><Relationship Id="rId5" Type="http://schemas.openxmlformats.org/officeDocument/2006/relationships/image" Target="../media/image22.jpg"/><Relationship Id="rId6" Type="http://schemas.openxmlformats.org/officeDocument/2006/relationships/image" Target="../media/image21.png"/><Relationship Id="rId7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Relationship Id="rId4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Relationship Id="rId4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g"/><Relationship Id="rId4" Type="http://schemas.openxmlformats.org/officeDocument/2006/relationships/image" Target="../media/image6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58.png"/><Relationship Id="rId5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Relationship Id="rId5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ctrTitle"/>
          </p:nvPr>
        </p:nvSpPr>
        <p:spPr>
          <a:xfrm>
            <a:off x="311700" y="1339350"/>
            <a:ext cx="85206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3300">
                <a:latin typeface="Roboto Medium"/>
                <a:ea typeface="Roboto Medium"/>
                <a:cs typeface="Roboto Medium"/>
                <a:sym typeface="Roboto Medium"/>
              </a:rPr>
              <a:t>Axuste adaptativo de rexións de interese na</a:t>
            </a:r>
            <a:endParaRPr sz="3300"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300">
                <a:latin typeface="Roboto Medium"/>
                <a:ea typeface="Roboto Medium"/>
                <a:cs typeface="Roboto Medium"/>
                <a:sym typeface="Roboto Medium"/>
              </a:rPr>
              <a:t>detección de tomates en secuencias de vídeo</a:t>
            </a:r>
            <a:endParaRPr sz="33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61" name="Google Shape;16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4975" y="336975"/>
            <a:ext cx="4270798" cy="55114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/>
        </p:nvSpPr>
        <p:spPr>
          <a:xfrm>
            <a:off x="350775" y="2571750"/>
            <a:ext cx="817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4"/>
              <a:buFont typeface="Arial"/>
              <a:buNone/>
            </a:pPr>
            <a:r>
              <a:rPr lang="es" sz="1800">
                <a:solidFill>
                  <a:schemeClr val="dk2"/>
                </a:solidFill>
              </a:rPr>
              <a:t>Trabajo de Fin de Grado en Ingeniería Informática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4"/>
              <a:buFont typeface="Arial"/>
              <a:buNone/>
            </a:pPr>
            <a:r>
              <a:rPr lang="es" sz="1800">
                <a:solidFill>
                  <a:schemeClr val="dk2"/>
                </a:solidFill>
              </a:rPr>
              <a:t>Mención de Computación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63" name="Google Shape;163;p30"/>
          <p:cNvSpPr txBox="1"/>
          <p:nvPr/>
        </p:nvSpPr>
        <p:spPr>
          <a:xfrm>
            <a:off x="1467900" y="3626300"/>
            <a:ext cx="6208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94"/>
              <a:buFont typeface="Arial"/>
              <a:buNone/>
            </a:pPr>
            <a:r>
              <a:rPr lang="es" sz="2400">
                <a:solidFill>
                  <a:schemeClr val="dk1"/>
                </a:solidFill>
              </a:rPr>
              <a:t>Alumno: </a:t>
            </a:r>
            <a:r>
              <a:rPr lang="es" sz="2400">
                <a:solidFill>
                  <a:schemeClr val="dk1"/>
                </a:solidFill>
              </a:rPr>
              <a:t>Nicolás Martínez González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1467900" y="4361675"/>
            <a:ext cx="706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616161"/>
                </a:solidFill>
              </a:rPr>
              <a:t>Tutores: Carlos Vázquez Regueiro, Xosé Manuel Pardo López</a:t>
            </a:r>
            <a:endParaRPr sz="1900">
              <a:solidFill>
                <a:srgbClr val="61616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/>
          <p:nvPr/>
        </p:nvSpPr>
        <p:spPr>
          <a:xfrm>
            <a:off x="-197850" y="898000"/>
            <a:ext cx="8520600" cy="938400"/>
          </a:xfrm>
          <a:prstGeom prst="roundRect">
            <a:avLst>
              <a:gd fmla="val 16667" name="adj"/>
            </a:avLst>
          </a:prstGeom>
          <a:solidFill>
            <a:srgbClr val="468153"/>
          </a:solidFill>
          <a:ln cap="flat" cmpd="sng" w="9525">
            <a:solidFill>
              <a:srgbClr val="4681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0"/>
            <a:ext cx="8520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s" sz="3200">
                <a:latin typeface="Comfortaa"/>
                <a:ea typeface="Comfortaa"/>
                <a:cs typeface="Comfortaa"/>
                <a:sym typeface="Comfortaa"/>
              </a:rPr>
              <a:t>Faster R-CNN</a:t>
            </a:r>
            <a:endParaRPr b="1" sz="3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4" name="Google Shape;234;p39"/>
          <p:cNvPicPr preferRelativeResize="0"/>
          <p:nvPr/>
        </p:nvPicPr>
        <p:blipFill rotWithShape="1">
          <a:blip r:embed="rId3">
            <a:alphaModFix/>
          </a:blip>
          <a:srcRect b="0" l="4712" r="7699" t="0"/>
          <a:stretch/>
        </p:blipFill>
        <p:spPr>
          <a:xfrm>
            <a:off x="918325" y="2111825"/>
            <a:ext cx="7463599" cy="28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9"/>
          <p:cNvSpPr txBox="1"/>
          <p:nvPr/>
        </p:nvSpPr>
        <p:spPr>
          <a:xfrm>
            <a:off x="918313" y="983650"/>
            <a:ext cx="291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 de propuesta de regiones.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9"/>
          <p:cNvSpPr txBox="1"/>
          <p:nvPr/>
        </p:nvSpPr>
        <p:spPr>
          <a:xfrm>
            <a:off x="4678376" y="983650"/>
            <a:ext cx="3561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Regresión de las predicciones a varias escalas.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/>
          <p:nvPr/>
        </p:nvSpPr>
        <p:spPr>
          <a:xfrm>
            <a:off x="-609025" y="3004400"/>
            <a:ext cx="3908400" cy="2603100"/>
          </a:xfrm>
          <a:prstGeom prst="roundRect">
            <a:avLst>
              <a:gd fmla="val 16667" name="adj"/>
            </a:avLst>
          </a:prstGeom>
          <a:solidFill>
            <a:srgbClr val="41A156"/>
          </a:solidFill>
          <a:ln cap="flat" cmpd="sng" w="9525">
            <a:solidFill>
              <a:srgbClr val="41A1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0"/>
          <p:cNvSpPr txBox="1"/>
          <p:nvPr>
            <p:ph type="title"/>
          </p:nvPr>
        </p:nvSpPr>
        <p:spPr>
          <a:xfrm>
            <a:off x="354350" y="3018175"/>
            <a:ext cx="29166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SSD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 rotWithShape="1">
          <a:blip r:embed="rId3">
            <a:alphaModFix/>
          </a:blip>
          <a:srcRect b="0" l="0" r="0" t="12157"/>
          <a:stretch/>
        </p:blipFill>
        <p:spPr>
          <a:xfrm>
            <a:off x="152400" y="203774"/>
            <a:ext cx="8839200" cy="26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/>
          <p:nvPr/>
        </p:nvSpPr>
        <p:spPr>
          <a:xfrm>
            <a:off x="3997625" y="3137475"/>
            <a:ext cx="472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s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Predicciones en un paso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s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Mapas de características a varias escalas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s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Bounding boxes con tamaños por defecto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975E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/>
          <p:nvPr/>
        </p:nvSpPr>
        <p:spPr>
          <a:xfrm>
            <a:off x="3975" y="0"/>
            <a:ext cx="9144000" cy="105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/>
          <p:nvPr/>
        </p:nvSpPr>
        <p:spPr>
          <a:xfrm>
            <a:off x="586950" y="2649700"/>
            <a:ext cx="7970100" cy="2227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type="title"/>
          </p:nvPr>
        </p:nvSpPr>
        <p:spPr>
          <a:xfrm>
            <a:off x="315675" y="24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11">
                <a:latin typeface="Comfortaa"/>
                <a:ea typeface="Comfortaa"/>
                <a:cs typeface="Comfortaa"/>
                <a:sym typeface="Comfortaa"/>
              </a:rPr>
              <a:t>RetinaNet</a:t>
            </a:r>
            <a:endParaRPr b="1" sz="321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3">
            <a:alphaModFix/>
          </a:blip>
          <a:srcRect b="6737" l="2723" r="0" t="8083"/>
          <a:stretch/>
        </p:blipFill>
        <p:spPr>
          <a:xfrm>
            <a:off x="763001" y="2761775"/>
            <a:ext cx="7617999" cy="20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 txBox="1"/>
          <p:nvPr/>
        </p:nvSpPr>
        <p:spPr>
          <a:xfrm>
            <a:off x="586950" y="1297250"/>
            <a:ext cx="355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Medium"/>
              <a:buChar char="●"/>
            </a:pPr>
            <a:r>
              <a:rPr lang="es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Balanceo de clasificación de objetos en primer y segundo plano</a:t>
            </a:r>
            <a:endParaRPr sz="20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4999050" y="1353288"/>
            <a:ext cx="3558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Medium"/>
              <a:buChar char="●"/>
            </a:pPr>
            <a:r>
              <a:rPr lang="es" sz="2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Propuesta de regiones y fusión de características</a:t>
            </a:r>
            <a:endParaRPr sz="20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/>
          <p:nvPr/>
        </p:nvSpPr>
        <p:spPr>
          <a:xfrm>
            <a:off x="-461075" y="114400"/>
            <a:ext cx="2675100" cy="2745300"/>
          </a:xfrm>
          <a:prstGeom prst="roundRect">
            <a:avLst>
              <a:gd fmla="val 16667" name="adj"/>
            </a:avLst>
          </a:prstGeom>
          <a:solidFill>
            <a:srgbClr val="3392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2"/>
          <p:cNvSpPr txBox="1"/>
          <p:nvPr>
            <p:ph type="title"/>
          </p:nvPr>
        </p:nvSpPr>
        <p:spPr>
          <a:xfrm>
            <a:off x="311700" y="445025"/>
            <a:ext cx="156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22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FCOS</a:t>
            </a:r>
            <a:endParaRPr b="1" sz="322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 rotWithShape="1">
          <a:blip r:embed="rId3">
            <a:alphaModFix/>
          </a:blip>
          <a:srcRect b="7037" l="3042" r="2179" t="0"/>
          <a:stretch/>
        </p:blipFill>
        <p:spPr>
          <a:xfrm>
            <a:off x="2602836" y="0"/>
            <a:ext cx="6541164" cy="28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2"/>
          <p:cNvSpPr txBox="1"/>
          <p:nvPr/>
        </p:nvSpPr>
        <p:spPr>
          <a:xfrm>
            <a:off x="439875" y="3511175"/>
            <a:ext cx="369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s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Detección basada en el centro de cada bounding box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4544025" y="3511175"/>
            <a:ext cx="4160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s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Estructura completamente convolucional, predicción en un solo paso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/>
          <p:nvPr/>
        </p:nvSpPr>
        <p:spPr>
          <a:xfrm>
            <a:off x="0" y="-110325"/>
            <a:ext cx="3698400" cy="5253900"/>
          </a:xfrm>
          <a:prstGeom prst="rect">
            <a:avLst/>
          </a:prstGeom>
          <a:solidFill>
            <a:srgbClr val="2D4C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3"/>
          <p:cNvSpPr txBox="1"/>
          <p:nvPr>
            <p:ph type="title"/>
          </p:nvPr>
        </p:nvSpPr>
        <p:spPr>
          <a:xfrm>
            <a:off x="458350" y="579300"/>
            <a:ext cx="31632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</a:t>
            </a:r>
            <a:endParaRPr b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3828775" y="450125"/>
            <a:ext cx="4863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Base teórica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s" sz="2000">
                <a:latin typeface="Roboto"/>
                <a:ea typeface="Roboto"/>
                <a:cs typeface="Roboto"/>
                <a:sym typeface="Roboto"/>
              </a:rPr>
              <a:t>Tecnologías empleadas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Planificación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Diseño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Pruebas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Conclusiones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/>
          <p:nvPr/>
        </p:nvSpPr>
        <p:spPr>
          <a:xfrm>
            <a:off x="-30950" y="1705900"/>
            <a:ext cx="9174900" cy="3437700"/>
          </a:xfrm>
          <a:prstGeom prst="rect">
            <a:avLst/>
          </a:prstGeom>
          <a:solidFill>
            <a:srgbClr val="729E7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4"/>
          <p:cNvSpPr/>
          <p:nvPr/>
        </p:nvSpPr>
        <p:spPr>
          <a:xfrm>
            <a:off x="1331988" y="1923813"/>
            <a:ext cx="2178300" cy="2178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4"/>
          <p:cNvSpPr/>
          <p:nvPr/>
        </p:nvSpPr>
        <p:spPr>
          <a:xfrm>
            <a:off x="5635613" y="1923813"/>
            <a:ext cx="2178300" cy="2178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4"/>
          <p:cNvSpPr txBox="1"/>
          <p:nvPr>
            <p:ph type="ctrTitle"/>
          </p:nvPr>
        </p:nvSpPr>
        <p:spPr>
          <a:xfrm>
            <a:off x="1332000" y="648475"/>
            <a:ext cx="64800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2592"/>
              <a:buNone/>
            </a:pPr>
            <a:r>
              <a:rPr b="1" lang="es" sz="3000">
                <a:latin typeface="Comfortaa"/>
                <a:ea typeface="Comfortaa"/>
                <a:cs typeface="Comfortaa"/>
                <a:sym typeface="Comfortaa"/>
              </a:rPr>
              <a:t>LENGUAJES DE PROGRAMACIÓN</a:t>
            </a:r>
            <a:endParaRPr b="1"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1823850" y="4180750"/>
            <a:ext cx="1194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Python</a:t>
            </a:r>
            <a:endParaRPr b="0" i="0" sz="25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0" name="Google Shape;280;p44"/>
          <p:cNvSpPr txBox="1"/>
          <p:nvPr/>
        </p:nvSpPr>
        <p:spPr>
          <a:xfrm>
            <a:off x="6174426" y="4180750"/>
            <a:ext cx="110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LaTeX</a:t>
            </a:r>
            <a:endParaRPr b="0" i="0" sz="25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b="26056" l="8537" r="9923" t="24463"/>
          <a:stretch/>
        </p:blipFill>
        <p:spPr>
          <a:xfrm>
            <a:off x="5941787" y="2571750"/>
            <a:ext cx="1565975" cy="9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 rotWithShape="1">
          <a:blip r:embed="rId4">
            <a:alphaModFix/>
          </a:blip>
          <a:srcRect b="7732" l="0" r="0" t="0"/>
          <a:stretch/>
        </p:blipFill>
        <p:spPr>
          <a:xfrm>
            <a:off x="1589700" y="2101901"/>
            <a:ext cx="1662877" cy="168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/>
          <p:nvPr/>
        </p:nvSpPr>
        <p:spPr>
          <a:xfrm>
            <a:off x="0" y="244425"/>
            <a:ext cx="3707100" cy="1149300"/>
          </a:xfrm>
          <a:prstGeom prst="rect">
            <a:avLst/>
          </a:prstGeom>
          <a:solidFill>
            <a:srgbClr val="3D62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5"/>
          <p:cNvSpPr txBox="1"/>
          <p:nvPr>
            <p:ph type="ctrTitle"/>
          </p:nvPr>
        </p:nvSpPr>
        <p:spPr>
          <a:xfrm>
            <a:off x="399900" y="474975"/>
            <a:ext cx="3707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LIBRERÍAS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9" name="Google Shape;289;p45"/>
          <p:cNvSpPr txBox="1"/>
          <p:nvPr/>
        </p:nvSpPr>
        <p:spPr>
          <a:xfrm>
            <a:off x="1407300" y="1753188"/>
            <a:ext cx="273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Numpy</a:t>
            </a:r>
            <a:endParaRPr b="0" i="0" sz="23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Operaciones numéricas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50" y="1599585"/>
            <a:ext cx="1113024" cy="111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5"/>
          <p:cNvSpPr txBox="1"/>
          <p:nvPr/>
        </p:nvSpPr>
        <p:spPr>
          <a:xfrm>
            <a:off x="1407300" y="2943950"/>
            <a:ext cx="343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PyTorch</a:t>
            </a:r>
            <a:endParaRPr b="0" i="0" sz="25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Framework de Deep Learning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750" y="2712600"/>
            <a:ext cx="816426" cy="98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5"/>
          <p:cNvSpPr txBox="1"/>
          <p:nvPr/>
        </p:nvSpPr>
        <p:spPr>
          <a:xfrm>
            <a:off x="1459650" y="4066100"/>
            <a:ext cx="343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Lightning</a:t>
            </a:r>
            <a:endParaRPr b="0" i="0" sz="25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Optimizador de código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350" y="3800300"/>
            <a:ext cx="1313950" cy="13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5"/>
          <p:cNvSpPr txBox="1"/>
          <p:nvPr/>
        </p:nvSpPr>
        <p:spPr>
          <a:xfrm>
            <a:off x="6084950" y="4003588"/>
            <a:ext cx="273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s" sz="23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Torchvision</a:t>
            </a:r>
            <a:endParaRPr b="0" i="0" sz="23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Modelos de CNNs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5985450" y="2271475"/>
            <a:ext cx="343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Torchmetrics</a:t>
            </a:r>
            <a:endParaRPr b="0" i="0" sz="25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Métricas de evaluación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5"/>
          <p:cNvSpPr txBox="1"/>
          <p:nvPr/>
        </p:nvSpPr>
        <p:spPr>
          <a:xfrm>
            <a:off x="5712000" y="510213"/>
            <a:ext cx="343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s" sz="25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Albumentations</a:t>
            </a:r>
            <a:endParaRPr b="0" i="0" sz="25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s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Transformación de imágenes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9312" y="3777038"/>
            <a:ext cx="1113025" cy="128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2150" y="1883800"/>
            <a:ext cx="1113025" cy="129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39325" y="421200"/>
            <a:ext cx="1113025" cy="1066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/>
          <p:nvPr/>
        </p:nvSpPr>
        <p:spPr>
          <a:xfrm>
            <a:off x="-104375" y="-32350"/>
            <a:ext cx="9366300" cy="1455900"/>
          </a:xfrm>
          <a:prstGeom prst="rect">
            <a:avLst/>
          </a:prstGeom>
          <a:solidFill>
            <a:srgbClr val="3D62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6"/>
          <p:cNvSpPr txBox="1"/>
          <p:nvPr>
            <p:ph type="ctrTitle"/>
          </p:nvPr>
        </p:nvSpPr>
        <p:spPr>
          <a:xfrm>
            <a:off x="1349250" y="469175"/>
            <a:ext cx="6445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80"/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HERRAMIENTAS AUXILIARES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1349250" y="1703976"/>
            <a:ext cx="273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GitHub</a:t>
            </a:r>
            <a:endParaRPr b="0" i="0" sz="23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>
                <a:solidFill>
                  <a:schemeClr val="dk2"/>
                </a:solidFill>
              </a:rPr>
              <a:t>Control de versiones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1349250" y="2856263"/>
            <a:ext cx="273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Neptune.ai</a:t>
            </a:r>
            <a:endParaRPr b="0" i="0" sz="23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>
                <a:solidFill>
                  <a:schemeClr val="dk2"/>
                </a:solidFill>
              </a:rPr>
              <a:t>Monitorización CNNs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1349250" y="3993238"/>
            <a:ext cx="273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Overleaf</a:t>
            </a:r>
            <a:endParaRPr b="0" i="0" sz="23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>
                <a:solidFill>
                  <a:schemeClr val="dk2"/>
                </a:solidFill>
              </a:rPr>
              <a:t>Diseño de la memoria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6"/>
          <p:cNvSpPr txBox="1"/>
          <p:nvPr/>
        </p:nvSpPr>
        <p:spPr>
          <a:xfrm>
            <a:off x="5687925" y="1703976"/>
            <a:ext cx="273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Sublime Text 3</a:t>
            </a:r>
            <a:endParaRPr b="0" i="0" sz="23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>
                <a:solidFill>
                  <a:schemeClr val="dk2"/>
                </a:solidFill>
              </a:rPr>
              <a:t>Diseño del código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6"/>
          <p:cNvSpPr txBox="1"/>
          <p:nvPr/>
        </p:nvSpPr>
        <p:spPr>
          <a:xfrm>
            <a:off x="5687925" y="2856250"/>
            <a:ext cx="273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WinSCP</a:t>
            </a:r>
            <a:endParaRPr b="0" i="0" sz="23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>
                <a:solidFill>
                  <a:schemeClr val="dk2"/>
                </a:solidFill>
              </a:rPr>
              <a:t>Conexión remota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6"/>
          <p:cNvSpPr txBox="1"/>
          <p:nvPr/>
        </p:nvSpPr>
        <p:spPr>
          <a:xfrm>
            <a:off x="5687925" y="3938738"/>
            <a:ext cx="273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" sz="23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GanttProject</a:t>
            </a:r>
            <a:endParaRPr b="0" i="0" sz="23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" sz="1900">
                <a:solidFill>
                  <a:schemeClr val="dk2"/>
                </a:solidFill>
              </a:rPr>
              <a:t>Planificación gráfica</a:t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947" y="2856261"/>
            <a:ext cx="970897" cy="9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095" y="1703975"/>
            <a:ext cx="846600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945" y="3923443"/>
            <a:ext cx="970900" cy="9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500" y="3985600"/>
            <a:ext cx="846602" cy="84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6"/>
          <p:cNvPicPr preferRelativeResize="0"/>
          <p:nvPr/>
        </p:nvPicPr>
        <p:blipFill rotWithShape="1">
          <a:blip r:embed="rId7">
            <a:alphaModFix/>
          </a:blip>
          <a:srcRect b="12094" l="11617" r="9186" t="7809"/>
          <a:stretch/>
        </p:blipFill>
        <p:spPr>
          <a:xfrm>
            <a:off x="378351" y="2780851"/>
            <a:ext cx="970900" cy="982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8351" y="1616750"/>
            <a:ext cx="970900" cy="9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/>
        </p:nvSpPr>
        <p:spPr>
          <a:xfrm>
            <a:off x="0" y="-110325"/>
            <a:ext cx="3698400" cy="5253900"/>
          </a:xfrm>
          <a:prstGeom prst="rect">
            <a:avLst/>
          </a:prstGeom>
          <a:solidFill>
            <a:srgbClr val="2D4C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7"/>
          <p:cNvSpPr txBox="1"/>
          <p:nvPr>
            <p:ph type="title"/>
          </p:nvPr>
        </p:nvSpPr>
        <p:spPr>
          <a:xfrm>
            <a:off x="458350" y="579300"/>
            <a:ext cx="31632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</a:t>
            </a:r>
            <a:endParaRPr b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5" name="Google Shape;325;p47"/>
          <p:cNvSpPr txBox="1"/>
          <p:nvPr>
            <p:ph idx="1" type="body"/>
          </p:nvPr>
        </p:nvSpPr>
        <p:spPr>
          <a:xfrm>
            <a:off x="3828775" y="450125"/>
            <a:ext cx="4863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Base teórica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Tecnologías empleadas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s" sz="2000">
                <a:latin typeface="Roboto"/>
                <a:ea typeface="Roboto"/>
                <a:cs typeface="Roboto"/>
                <a:sym typeface="Roboto"/>
              </a:rPr>
              <a:t>Planificación 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Diseño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Pruebas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Conclusiones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E975E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/>
          <p:nvPr/>
        </p:nvSpPr>
        <p:spPr>
          <a:xfrm>
            <a:off x="5007925" y="1109400"/>
            <a:ext cx="3602100" cy="3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8"/>
          <p:cNvSpPr/>
          <p:nvPr/>
        </p:nvSpPr>
        <p:spPr>
          <a:xfrm>
            <a:off x="533975" y="1109400"/>
            <a:ext cx="3602100" cy="3708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8"/>
          <p:cNvSpPr/>
          <p:nvPr/>
        </p:nvSpPr>
        <p:spPr>
          <a:xfrm>
            <a:off x="1497275" y="1371113"/>
            <a:ext cx="1675500" cy="12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8"/>
          <p:cNvSpPr/>
          <p:nvPr/>
        </p:nvSpPr>
        <p:spPr>
          <a:xfrm>
            <a:off x="5599675" y="1371113"/>
            <a:ext cx="2418600" cy="1276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8"/>
          <p:cNvSpPr txBox="1"/>
          <p:nvPr>
            <p:ph type="ctrTitle"/>
          </p:nvPr>
        </p:nvSpPr>
        <p:spPr>
          <a:xfrm>
            <a:off x="1354702" y="98050"/>
            <a:ext cx="67407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METODOLOGÍA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5" name="Google Shape;335;p48"/>
          <p:cNvPicPr preferRelativeResize="0"/>
          <p:nvPr/>
        </p:nvPicPr>
        <p:blipFill rotWithShape="1">
          <a:blip r:embed="rId3">
            <a:alphaModFix/>
          </a:blip>
          <a:srcRect b="25237" l="10302" r="9895" t="25699"/>
          <a:stretch/>
        </p:blipFill>
        <p:spPr>
          <a:xfrm>
            <a:off x="5657875" y="1478763"/>
            <a:ext cx="2302200" cy="10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8"/>
          <p:cNvSpPr/>
          <p:nvPr/>
        </p:nvSpPr>
        <p:spPr>
          <a:xfrm>
            <a:off x="4173600" y="2565000"/>
            <a:ext cx="796800" cy="79680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450" y="1390700"/>
            <a:ext cx="1475150" cy="12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/>
          <p:nvPr/>
        </p:nvSpPr>
        <p:spPr>
          <a:xfrm>
            <a:off x="1031875" y="2891200"/>
            <a:ext cx="271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755825" y="2891200"/>
            <a:ext cx="31584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s" sz="1700">
                <a:solidFill>
                  <a:schemeClr val="dk2"/>
                </a:solidFill>
              </a:rPr>
              <a:t>Desarrollo continuo e incremental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s" sz="1700">
                <a:solidFill>
                  <a:schemeClr val="dk2"/>
                </a:solidFill>
              </a:rPr>
              <a:t>Flexibilidad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s" sz="1700">
                <a:solidFill>
                  <a:schemeClr val="dk2"/>
                </a:solidFill>
              </a:rPr>
              <a:t>Colaboración constante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s" sz="1700">
                <a:solidFill>
                  <a:schemeClr val="dk2"/>
                </a:solidFill>
              </a:rPr>
              <a:t>Entrega de funcionalidades temprana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40" name="Google Shape;340;p48"/>
          <p:cNvSpPr txBox="1"/>
          <p:nvPr/>
        </p:nvSpPr>
        <p:spPr>
          <a:xfrm>
            <a:off x="5451925" y="2891200"/>
            <a:ext cx="2714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s" sz="1700">
                <a:solidFill>
                  <a:schemeClr val="dk2"/>
                </a:solidFill>
              </a:rPr>
              <a:t>Pipeline automático del ciclo de vida IA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s" sz="1700">
                <a:solidFill>
                  <a:schemeClr val="dk2"/>
                </a:solidFill>
              </a:rPr>
              <a:t>Integración y despliegue continuos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s" sz="1700">
                <a:solidFill>
                  <a:schemeClr val="dk2"/>
                </a:solidFill>
              </a:rPr>
              <a:t>Monitorización y control de versiones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/>
          <p:nvPr/>
        </p:nvSpPr>
        <p:spPr>
          <a:xfrm>
            <a:off x="0" y="-110325"/>
            <a:ext cx="3698400" cy="5253900"/>
          </a:xfrm>
          <a:prstGeom prst="rect">
            <a:avLst/>
          </a:prstGeom>
          <a:solidFill>
            <a:srgbClr val="2D4C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1"/>
          <p:cNvSpPr txBox="1"/>
          <p:nvPr>
            <p:ph type="title"/>
          </p:nvPr>
        </p:nvSpPr>
        <p:spPr>
          <a:xfrm>
            <a:off x="458350" y="579300"/>
            <a:ext cx="31632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</a:t>
            </a:r>
            <a:endParaRPr b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828775" y="450125"/>
            <a:ext cx="4863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2000"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Base teórica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Tecnologías empleadas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Planificación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Diseño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Pruebas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Conclusiones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/>
          <p:nvPr/>
        </p:nvSpPr>
        <p:spPr>
          <a:xfrm>
            <a:off x="-233775" y="-271825"/>
            <a:ext cx="9577200" cy="1701600"/>
          </a:xfrm>
          <a:prstGeom prst="rect">
            <a:avLst/>
          </a:prstGeom>
          <a:solidFill>
            <a:srgbClr val="3779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9"/>
          <p:cNvSpPr txBox="1"/>
          <p:nvPr>
            <p:ph type="ctrTitle"/>
          </p:nvPr>
        </p:nvSpPr>
        <p:spPr>
          <a:xfrm>
            <a:off x="311700" y="414675"/>
            <a:ext cx="8520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SEGUIMIENTO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47" name="Google Shape;34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06240"/>
            <a:ext cx="9143999" cy="3270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/>
          <p:nvPr/>
        </p:nvSpPr>
        <p:spPr>
          <a:xfrm>
            <a:off x="-165750" y="-67700"/>
            <a:ext cx="9357000" cy="1067100"/>
          </a:xfrm>
          <a:prstGeom prst="rect">
            <a:avLst/>
          </a:prstGeom>
          <a:solidFill>
            <a:srgbClr val="3FA656"/>
          </a:solidFill>
          <a:ln cap="flat" cmpd="sng" w="9525">
            <a:solidFill>
              <a:srgbClr val="41A1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0"/>
          <p:cNvSpPr txBox="1"/>
          <p:nvPr>
            <p:ph type="ctrTitle"/>
          </p:nvPr>
        </p:nvSpPr>
        <p:spPr>
          <a:xfrm>
            <a:off x="311700" y="182200"/>
            <a:ext cx="8520600" cy="73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COSTES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38" y="1043875"/>
            <a:ext cx="7662524" cy="15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0"/>
          <p:cNvPicPr preferRelativeResize="0"/>
          <p:nvPr/>
        </p:nvPicPr>
        <p:blipFill rotWithShape="1">
          <a:blip r:embed="rId4">
            <a:alphaModFix/>
          </a:blip>
          <a:srcRect b="13566" l="9884" r="9294" t="11605"/>
          <a:stretch/>
        </p:blipFill>
        <p:spPr>
          <a:xfrm>
            <a:off x="977125" y="2842321"/>
            <a:ext cx="1357938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0"/>
          <p:cNvPicPr preferRelativeResize="0"/>
          <p:nvPr/>
        </p:nvPicPr>
        <p:blipFill rotWithShape="1">
          <a:blip r:embed="rId5">
            <a:alphaModFix/>
          </a:blip>
          <a:srcRect b="9396" l="10102" r="10038" t="8897"/>
          <a:stretch/>
        </p:blipFill>
        <p:spPr>
          <a:xfrm>
            <a:off x="3080375" y="2776316"/>
            <a:ext cx="1357949" cy="1389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150" y="2842321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 rotWithShape="1">
          <a:blip r:embed="rId7">
            <a:alphaModFix/>
          </a:blip>
          <a:srcRect b="8472" l="13441" r="11719" t="9821"/>
          <a:stretch/>
        </p:blipFill>
        <p:spPr>
          <a:xfrm>
            <a:off x="6862075" y="2800283"/>
            <a:ext cx="1476926" cy="13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 txBox="1"/>
          <p:nvPr/>
        </p:nvSpPr>
        <p:spPr>
          <a:xfrm>
            <a:off x="769600" y="4370200"/>
            <a:ext cx="177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Desarrollador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50"/>
          <p:cNvSpPr txBox="1"/>
          <p:nvPr/>
        </p:nvSpPr>
        <p:spPr>
          <a:xfrm>
            <a:off x="2946650" y="4370200"/>
            <a:ext cx="16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Consultor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0"/>
          <p:cNvSpPr txBox="1"/>
          <p:nvPr/>
        </p:nvSpPr>
        <p:spPr>
          <a:xfrm>
            <a:off x="4954250" y="4370200"/>
            <a:ext cx="168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Analista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50"/>
          <p:cNvSpPr txBox="1"/>
          <p:nvPr/>
        </p:nvSpPr>
        <p:spPr>
          <a:xfrm>
            <a:off x="6555338" y="4370200"/>
            <a:ext cx="209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Jefe de Proyecto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/>
          <p:nvPr/>
        </p:nvSpPr>
        <p:spPr>
          <a:xfrm>
            <a:off x="0" y="-110325"/>
            <a:ext cx="3698400" cy="5253900"/>
          </a:xfrm>
          <a:prstGeom prst="rect">
            <a:avLst/>
          </a:prstGeom>
          <a:solidFill>
            <a:srgbClr val="2D4C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1"/>
          <p:cNvSpPr txBox="1"/>
          <p:nvPr>
            <p:ph type="title"/>
          </p:nvPr>
        </p:nvSpPr>
        <p:spPr>
          <a:xfrm>
            <a:off x="458350" y="579300"/>
            <a:ext cx="31632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</a:t>
            </a:r>
            <a:endParaRPr b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9" name="Google Shape;369;p51"/>
          <p:cNvSpPr txBox="1"/>
          <p:nvPr>
            <p:ph idx="1" type="body"/>
          </p:nvPr>
        </p:nvSpPr>
        <p:spPr>
          <a:xfrm>
            <a:off x="3828775" y="450125"/>
            <a:ext cx="4863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Base teórica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Tecnologías empleadas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Planificación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s" sz="2000">
                <a:latin typeface="Roboto"/>
                <a:ea typeface="Roboto"/>
                <a:cs typeface="Roboto"/>
                <a:sym typeface="Roboto"/>
              </a:rPr>
              <a:t>Diseño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Pruebas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Conclusiones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/>
          <p:nvPr/>
        </p:nvSpPr>
        <p:spPr>
          <a:xfrm>
            <a:off x="-271050" y="-407850"/>
            <a:ext cx="9686100" cy="2418000"/>
          </a:xfrm>
          <a:prstGeom prst="rect">
            <a:avLst/>
          </a:prstGeom>
          <a:solidFill>
            <a:srgbClr val="3392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2"/>
          <p:cNvSpPr txBox="1"/>
          <p:nvPr>
            <p:ph type="title"/>
          </p:nvPr>
        </p:nvSpPr>
        <p:spPr>
          <a:xfrm>
            <a:off x="238425" y="-102450"/>
            <a:ext cx="56757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CONJUNTOS DE DATOS DESCARTADOS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76" name="Google Shape;3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250" y="0"/>
            <a:ext cx="2618607" cy="34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10150"/>
            <a:ext cx="4177802" cy="313335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 txBox="1"/>
          <p:nvPr/>
        </p:nvSpPr>
        <p:spPr>
          <a:xfrm>
            <a:off x="4280375" y="4571775"/>
            <a:ext cx="25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TomatoPlantFactory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52"/>
          <p:cNvSpPr txBox="1"/>
          <p:nvPr/>
        </p:nvSpPr>
        <p:spPr>
          <a:xfrm>
            <a:off x="6412275" y="3676900"/>
            <a:ext cx="252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Laboro Tomato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3"/>
          <p:cNvSpPr/>
          <p:nvPr/>
        </p:nvSpPr>
        <p:spPr>
          <a:xfrm>
            <a:off x="-271050" y="-407850"/>
            <a:ext cx="9686100" cy="2418000"/>
          </a:xfrm>
          <a:prstGeom prst="rect">
            <a:avLst/>
          </a:prstGeom>
          <a:solidFill>
            <a:srgbClr val="3779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3"/>
          <p:cNvSpPr txBox="1"/>
          <p:nvPr>
            <p:ph type="title"/>
          </p:nvPr>
        </p:nvSpPr>
        <p:spPr>
          <a:xfrm>
            <a:off x="4184900" y="-102450"/>
            <a:ext cx="4674600" cy="18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778"/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CONJUNTOS DE DATOS DESCARTADOS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86" name="Google Shape;3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00" y="-102450"/>
            <a:ext cx="3739425" cy="37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8675" y="2010150"/>
            <a:ext cx="2485325" cy="310665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 txBox="1"/>
          <p:nvPr/>
        </p:nvSpPr>
        <p:spPr>
          <a:xfrm>
            <a:off x="4460575" y="4650900"/>
            <a:ext cx="219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TomatoDetection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53"/>
          <p:cNvSpPr txBox="1"/>
          <p:nvPr/>
        </p:nvSpPr>
        <p:spPr>
          <a:xfrm>
            <a:off x="313600" y="3737950"/>
            <a:ext cx="248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TomatOD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A156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4"/>
          <p:cNvPicPr preferRelativeResize="0"/>
          <p:nvPr/>
        </p:nvPicPr>
        <p:blipFill rotWithShape="1">
          <a:blip r:embed="rId3">
            <a:alphaModFix/>
          </a:blip>
          <a:srcRect b="0" l="17757" r="17763" t="0"/>
          <a:stretch/>
        </p:blipFill>
        <p:spPr>
          <a:xfrm>
            <a:off x="0" y="-1"/>
            <a:ext cx="4562576" cy="39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4"/>
          <p:cNvPicPr preferRelativeResize="0"/>
          <p:nvPr/>
        </p:nvPicPr>
        <p:blipFill rotWithShape="1">
          <a:blip r:embed="rId4">
            <a:alphaModFix/>
          </a:blip>
          <a:srcRect b="0" l="17757" r="17763" t="0"/>
          <a:stretch/>
        </p:blipFill>
        <p:spPr>
          <a:xfrm>
            <a:off x="4491475" y="0"/>
            <a:ext cx="4652525" cy="39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4"/>
          <p:cNvSpPr txBox="1"/>
          <p:nvPr>
            <p:ph idx="4294967295"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s" sz="2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CONJUNTO DE DATOS EMPLEADO</a:t>
            </a:r>
            <a:endParaRPr b="1" sz="2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A156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/>
          <p:nvPr>
            <p:ph idx="4294967295" type="title"/>
          </p:nvPr>
        </p:nvSpPr>
        <p:spPr>
          <a:xfrm>
            <a:off x="838350" y="4094725"/>
            <a:ext cx="746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s" sz="2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CONJUNTO DE DATOS EMPLEADO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02" name="Google Shape;4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9225" y="0"/>
            <a:ext cx="6737645" cy="37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6079875" cy="37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/>
          <p:nvPr/>
        </p:nvSpPr>
        <p:spPr>
          <a:xfrm>
            <a:off x="-704075" y="-208725"/>
            <a:ext cx="10089300" cy="2451900"/>
          </a:xfrm>
          <a:prstGeom prst="rect">
            <a:avLst/>
          </a:prstGeom>
          <a:solidFill>
            <a:srgbClr val="3779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225" y="1038225"/>
            <a:ext cx="7343775" cy="4105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6"/>
          <p:cNvSpPr txBox="1"/>
          <p:nvPr/>
        </p:nvSpPr>
        <p:spPr>
          <a:xfrm>
            <a:off x="371875" y="196975"/>
            <a:ext cx="7196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ANOTACIONES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/>
          <p:nvPr/>
        </p:nvSpPr>
        <p:spPr>
          <a:xfrm>
            <a:off x="0" y="1061400"/>
            <a:ext cx="9144000" cy="4082100"/>
          </a:xfrm>
          <a:prstGeom prst="rect">
            <a:avLst/>
          </a:prstGeom>
          <a:solidFill>
            <a:srgbClr val="3779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7"/>
          <p:cNvSpPr txBox="1"/>
          <p:nvPr>
            <p:ph type="title"/>
          </p:nvPr>
        </p:nvSpPr>
        <p:spPr>
          <a:xfrm>
            <a:off x="311700" y="1400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040">
                <a:latin typeface="Comfortaa"/>
                <a:ea typeface="Comfortaa"/>
                <a:cs typeface="Comfortaa"/>
                <a:sym typeface="Comfortaa"/>
              </a:rPr>
              <a:t>TRANSFORMACIONES DE </a:t>
            </a:r>
            <a:r>
              <a:rPr b="1" lang="es" sz="3040">
                <a:latin typeface="Comfortaa"/>
                <a:ea typeface="Comfortaa"/>
                <a:cs typeface="Comfortaa"/>
                <a:sym typeface="Comfortaa"/>
              </a:rPr>
              <a:t>AUMENTO</a:t>
            </a:r>
            <a:endParaRPr b="1" sz="304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7" name="Google Shape;417;p57"/>
          <p:cNvPicPr preferRelativeResize="0"/>
          <p:nvPr/>
        </p:nvPicPr>
        <p:blipFill rotWithShape="1">
          <a:blip r:embed="rId3">
            <a:alphaModFix/>
          </a:blip>
          <a:srcRect b="16984" l="46190" r="4686" t="17489"/>
          <a:stretch/>
        </p:blipFill>
        <p:spPr>
          <a:xfrm>
            <a:off x="396524" y="1383437"/>
            <a:ext cx="2561728" cy="27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7"/>
          <p:cNvPicPr preferRelativeResize="0"/>
          <p:nvPr/>
        </p:nvPicPr>
        <p:blipFill rotWithShape="1">
          <a:blip r:embed="rId4">
            <a:alphaModFix/>
          </a:blip>
          <a:srcRect b="12837" l="49604" r="0" t="12396"/>
          <a:stretch/>
        </p:blipFill>
        <p:spPr>
          <a:xfrm>
            <a:off x="3429025" y="1376012"/>
            <a:ext cx="2473075" cy="27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7"/>
          <p:cNvPicPr preferRelativeResize="0"/>
          <p:nvPr/>
        </p:nvPicPr>
        <p:blipFill rotWithShape="1">
          <a:blip r:embed="rId5">
            <a:alphaModFix/>
          </a:blip>
          <a:srcRect b="12137" l="47905" r="0" t="10992"/>
          <a:stretch/>
        </p:blipFill>
        <p:spPr>
          <a:xfrm>
            <a:off x="6359200" y="1372300"/>
            <a:ext cx="2473075" cy="27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7"/>
          <p:cNvSpPr txBox="1"/>
          <p:nvPr/>
        </p:nvSpPr>
        <p:spPr>
          <a:xfrm>
            <a:off x="396538" y="4440288"/>
            <a:ext cx="2561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Desenfoque</a:t>
            </a:r>
            <a:endParaRPr sz="2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1" name="Google Shape;421;p57"/>
          <p:cNvSpPr txBox="1"/>
          <p:nvPr/>
        </p:nvSpPr>
        <p:spPr>
          <a:xfrm>
            <a:off x="3428963" y="4440288"/>
            <a:ext cx="247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Rotación</a:t>
            </a:r>
            <a:endParaRPr sz="2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2" name="Google Shape;422;p57"/>
          <p:cNvSpPr txBox="1"/>
          <p:nvPr/>
        </p:nvSpPr>
        <p:spPr>
          <a:xfrm>
            <a:off x="6457988" y="4447938"/>
            <a:ext cx="227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Volteo vertical</a:t>
            </a:r>
            <a:endParaRPr sz="2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7A40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8"/>
          <p:cNvSpPr txBox="1"/>
          <p:nvPr>
            <p:ph type="ctrTitle"/>
          </p:nvPr>
        </p:nvSpPr>
        <p:spPr>
          <a:xfrm>
            <a:off x="-1" y="0"/>
            <a:ext cx="9032700" cy="14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DIVISIÓN DEL CONJUNTO DE DATOS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100" y="1498500"/>
            <a:ext cx="5824872" cy="33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8"/>
          <p:cNvSpPr/>
          <p:nvPr/>
        </p:nvSpPr>
        <p:spPr>
          <a:xfrm>
            <a:off x="230775" y="1498500"/>
            <a:ext cx="2645700" cy="3340200"/>
          </a:xfrm>
          <a:prstGeom prst="roundRect">
            <a:avLst>
              <a:gd fmla="val 16667" name="adj"/>
            </a:avLst>
          </a:prstGeom>
          <a:solidFill>
            <a:srgbClr val="4E975E"/>
          </a:solidFill>
          <a:ln cap="flat" cmpd="sng" w="9525">
            <a:solidFill>
              <a:srgbClr val="4E97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8"/>
          <p:cNvSpPr txBox="1"/>
          <p:nvPr/>
        </p:nvSpPr>
        <p:spPr>
          <a:xfrm>
            <a:off x="380625" y="2684050"/>
            <a:ext cx="2346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EAE2"/>
              </a:buClr>
              <a:buSzPts val="2000"/>
              <a:buFont typeface="Roboto Medium"/>
              <a:buChar char="●"/>
            </a:pPr>
            <a:r>
              <a:rPr lang="es" sz="2000">
                <a:solidFill>
                  <a:srgbClr val="F1EAE2"/>
                </a:solidFill>
                <a:latin typeface="Roboto Medium"/>
                <a:ea typeface="Roboto Medium"/>
                <a:cs typeface="Roboto Medium"/>
                <a:sym typeface="Roboto Medium"/>
              </a:rPr>
              <a:t>Entrenamiento</a:t>
            </a:r>
            <a:endParaRPr sz="2000">
              <a:solidFill>
                <a:srgbClr val="F1EA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EAE2"/>
              </a:buClr>
              <a:buSzPts val="2000"/>
              <a:buFont typeface="Roboto Medium"/>
              <a:buChar char="●"/>
            </a:pPr>
            <a:r>
              <a:rPr lang="es" sz="2000">
                <a:solidFill>
                  <a:srgbClr val="F1EAE2"/>
                </a:solidFill>
                <a:latin typeface="Roboto Medium"/>
                <a:ea typeface="Roboto Medium"/>
                <a:cs typeface="Roboto Medium"/>
                <a:sym typeface="Roboto Medium"/>
              </a:rPr>
              <a:t>Validación</a:t>
            </a:r>
            <a:endParaRPr sz="2000">
              <a:solidFill>
                <a:srgbClr val="F1EA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EAE2"/>
              </a:buClr>
              <a:buSzPts val="2000"/>
              <a:buFont typeface="Roboto Medium"/>
              <a:buChar char="●"/>
            </a:pPr>
            <a:r>
              <a:rPr lang="es" sz="2000">
                <a:solidFill>
                  <a:srgbClr val="F1EAE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Pruebas</a:t>
            </a:r>
            <a:endParaRPr sz="2000">
              <a:solidFill>
                <a:srgbClr val="F1EAE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1" name="Google Shape;431;p58"/>
          <p:cNvSpPr txBox="1"/>
          <p:nvPr/>
        </p:nvSpPr>
        <p:spPr>
          <a:xfrm>
            <a:off x="380625" y="1971450"/>
            <a:ext cx="264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80% 10% 10%</a:t>
            </a:r>
            <a:endParaRPr sz="27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/>
          <p:nvPr/>
        </p:nvSpPr>
        <p:spPr>
          <a:xfrm>
            <a:off x="4570125" y="2488875"/>
            <a:ext cx="4572000" cy="2654700"/>
          </a:xfrm>
          <a:prstGeom prst="rect">
            <a:avLst/>
          </a:prstGeom>
          <a:solidFill>
            <a:srgbClr val="4681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2"/>
          <p:cNvSpPr txBox="1"/>
          <p:nvPr>
            <p:ph type="title"/>
          </p:nvPr>
        </p:nvSpPr>
        <p:spPr>
          <a:xfrm>
            <a:off x="4820800" y="559300"/>
            <a:ext cx="40713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MOTIVACIÓN</a:t>
            </a:r>
            <a:endParaRPr b="1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4820721" y="2860922"/>
            <a:ext cx="2002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Identificación de tomates en contextos realistas.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32"/>
          <p:cNvSpPr txBox="1"/>
          <p:nvPr>
            <p:ph idx="2" type="body"/>
          </p:nvPr>
        </p:nvSpPr>
        <p:spPr>
          <a:xfrm>
            <a:off x="7073813" y="2861922"/>
            <a:ext cx="2002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Auge de soluciones basadas en aprendizaje profundo.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 b="0" l="1438" r="0" t="0"/>
          <a:stretch/>
        </p:blipFill>
        <p:spPr>
          <a:xfrm flipH="1">
            <a:off x="-393701" y="0"/>
            <a:ext cx="49638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"/>
          <p:cNvSpPr/>
          <p:nvPr/>
        </p:nvSpPr>
        <p:spPr>
          <a:xfrm>
            <a:off x="-189175" y="254000"/>
            <a:ext cx="6794400" cy="1381200"/>
          </a:xfrm>
          <a:prstGeom prst="roundRect">
            <a:avLst>
              <a:gd fmla="val 16667" name="adj"/>
            </a:avLst>
          </a:prstGeom>
          <a:solidFill>
            <a:srgbClr val="4E975E"/>
          </a:solidFill>
          <a:ln cap="flat" cmpd="sng" w="9525">
            <a:solidFill>
              <a:srgbClr val="4E97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9"/>
          <p:cNvSpPr txBox="1"/>
          <p:nvPr/>
        </p:nvSpPr>
        <p:spPr>
          <a:xfrm>
            <a:off x="306425" y="606050"/>
            <a:ext cx="5803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FUNCIÓN DE PÉRDIDA</a:t>
            </a:r>
            <a:endParaRPr b="1" sz="3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38" name="Google Shape;438;p59"/>
          <p:cNvPicPr preferRelativeResize="0"/>
          <p:nvPr/>
        </p:nvPicPr>
        <p:blipFill rotWithShape="1">
          <a:blip r:embed="rId3">
            <a:alphaModFix/>
          </a:blip>
          <a:srcRect b="28059" l="25685" r="36200" t="39762"/>
          <a:stretch/>
        </p:blipFill>
        <p:spPr>
          <a:xfrm>
            <a:off x="306428" y="2794000"/>
            <a:ext cx="4180421" cy="19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9"/>
          <p:cNvPicPr preferRelativeResize="0"/>
          <p:nvPr/>
        </p:nvPicPr>
        <p:blipFill rotWithShape="1">
          <a:blip r:embed="rId4">
            <a:alphaModFix/>
          </a:blip>
          <a:srcRect b="8875" l="5157" r="7276" t="0"/>
          <a:stretch/>
        </p:blipFill>
        <p:spPr>
          <a:xfrm>
            <a:off x="5705188" y="2857500"/>
            <a:ext cx="2652450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9"/>
          <p:cNvSpPr txBox="1"/>
          <p:nvPr/>
        </p:nvSpPr>
        <p:spPr>
          <a:xfrm>
            <a:off x="809188" y="1798575"/>
            <a:ext cx="31749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Clasificación</a:t>
            </a:r>
            <a:endParaRPr sz="25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Entropía Cruzada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59"/>
          <p:cNvSpPr txBox="1"/>
          <p:nvPr/>
        </p:nvSpPr>
        <p:spPr>
          <a:xfrm>
            <a:off x="5443963" y="1798575"/>
            <a:ext cx="31749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Regresión</a:t>
            </a:r>
            <a:endParaRPr sz="25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Distance-IoU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/>
          <p:nvPr/>
        </p:nvSpPr>
        <p:spPr>
          <a:xfrm>
            <a:off x="0" y="3848100"/>
            <a:ext cx="9144000" cy="1295400"/>
          </a:xfrm>
          <a:prstGeom prst="rect">
            <a:avLst/>
          </a:prstGeom>
          <a:solidFill>
            <a:srgbClr val="3779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0"/>
          <p:cNvSpPr txBox="1"/>
          <p:nvPr/>
        </p:nvSpPr>
        <p:spPr>
          <a:xfrm>
            <a:off x="2049250" y="4209525"/>
            <a:ext cx="4873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UMBRALIZACIÓN</a:t>
            </a:r>
            <a:endParaRPr b="1" sz="32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Intersection over Union (IoU) for object detection - PyImageSearch" id="448" name="Google Shape;44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025" y="347800"/>
            <a:ext cx="4873500" cy="20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575" y="347800"/>
            <a:ext cx="3575418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0"/>
          <p:cNvSpPr txBox="1"/>
          <p:nvPr/>
        </p:nvSpPr>
        <p:spPr>
          <a:xfrm>
            <a:off x="534784" y="2881831"/>
            <a:ext cx="330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Índice de confianza</a:t>
            </a:r>
            <a:endParaRPr sz="24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51" name="Google Shape;451;p60"/>
          <p:cNvSpPr txBox="1"/>
          <p:nvPr/>
        </p:nvSpPr>
        <p:spPr>
          <a:xfrm>
            <a:off x="4811975" y="2881831"/>
            <a:ext cx="363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Índice de solapamiento</a:t>
            </a:r>
            <a:endParaRPr sz="2400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/>
          <p:nvPr/>
        </p:nvSpPr>
        <p:spPr>
          <a:xfrm>
            <a:off x="0" y="-110325"/>
            <a:ext cx="3698400" cy="5253900"/>
          </a:xfrm>
          <a:prstGeom prst="rect">
            <a:avLst/>
          </a:prstGeom>
          <a:solidFill>
            <a:srgbClr val="2D4C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1"/>
          <p:cNvSpPr txBox="1"/>
          <p:nvPr>
            <p:ph type="title"/>
          </p:nvPr>
        </p:nvSpPr>
        <p:spPr>
          <a:xfrm>
            <a:off x="458350" y="579300"/>
            <a:ext cx="31632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</a:t>
            </a:r>
            <a:endParaRPr b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8" name="Google Shape;458;p61"/>
          <p:cNvSpPr txBox="1"/>
          <p:nvPr>
            <p:ph idx="1" type="body"/>
          </p:nvPr>
        </p:nvSpPr>
        <p:spPr>
          <a:xfrm>
            <a:off x="3828775" y="450125"/>
            <a:ext cx="4863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Base teórica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Tecnologías empleadas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Planificación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Diseño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s" sz="2000">
                <a:latin typeface="Roboto"/>
                <a:ea typeface="Roboto"/>
                <a:cs typeface="Roboto"/>
                <a:sym typeface="Roboto"/>
              </a:rPr>
              <a:t>Pruebas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Conclusiones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/>
          <p:nvPr/>
        </p:nvSpPr>
        <p:spPr>
          <a:xfrm>
            <a:off x="-60175" y="-135700"/>
            <a:ext cx="9279300" cy="5484600"/>
          </a:xfrm>
          <a:prstGeom prst="rect">
            <a:avLst/>
          </a:prstGeom>
          <a:solidFill>
            <a:srgbClr val="3D62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2"/>
          <p:cNvSpPr txBox="1"/>
          <p:nvPr>
            <p:ph type="title"/>
          </p:nvPr>
        </p:nvSpPr>
        <p:spPr>
          <a:xfrm>
            <a:off x="838350" y="138275"/>
            <a:ext cx="74673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FFE"/>
                </a:solidFill>
                <a:latin typeface="Comfortaa"/>
                <a:ea typeface="Comfortaa"/>
                <a:cs typeface="Comfortaa"/>
                <a:sym typeface="Comfortaa"/>
              </a:rPr>
              <a:t>MODELOS PREENTRENADOS</a:t>
            </a:r>
            <a:endParaRPr b="1">
              <a:solidFill>
                <a:srgbClr val="F3FFF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65" name="Google Shape;465;p62"/>
          <p:cNvPicPr preferRelativeResize="0"/>
          <p:nvPr/>
        </p:nvPicPr>
        <p:blipFill rotWithShape="1">
          <a:blip r:embed="rId3">
            <a:alphaModFix/>
          </a:blip>
          <a:srcRect b="6377" l="0" r="0" t="6385"/>
          <a:stretch/>
        </p:blipFill>
        <p:spPr>
          <a:xfrm>
            <a:off x="-60175" y="1246948"/>
            <a:ext cx="4639650" cy="410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2"/>
          <p:cNvPicPr preferRelativeResize="0"/>
          <p:nvPr/>
        </p:nvPicPr>
        <p:blipFill rotWithShape="1">
          <a:blip r:embed="rId4">
            <a:alphaModFix/>
          </a:blip>
          <a:srcRect b="6032" l="0" r="0" t="6024"/>
          <a:stretch/>
        </p:blipFill>
        <p:spPr>
          <a:xfrm>
            <a:off x="4579475" y="1246925"/>
            <a:ext cx="4639650" cy="41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/>
          <p:nvPr/>
        </p:nvSpPr>
        <p:spPr>
          <a:xfrm>
            <a:off x="-60175" y="-135700"/>
            <a:ext cx="9279300" cy="5484600"/>
          </a:xfrm>
          <a:prstGeom prst="rect">
            <a:avLst/>
          </a:prstGeom>
          <a:solidFill>
            <a:srgbClr val="3D62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3"/>
          <p:cNvSpPr txBox="1"/>
          <p:nvPr>
            <p:ph type="title"/>
          </p:nvPr>
        </p:nvSpPr>
        <p:spPr>
          <a:xfrm>
            <a:off x="838350" y="138275"/>
            <a:ext cx="7467300" cy="9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3FFFE"/>
                </a:solidFill>
                <a:latin typeface="Comfortaa"/>
                <a:ea typeface="Comfortaa"/>
                <a:cs typeface="Comfortaa"/>
                <a:sym typeface="Comfortaa"/>
              </a:rPr>
              <a:t>MODELOS PREENTRENADOS</a:t>
            </a:r>
            <a:endParaRPr b="1">
              <a:solidFill>
                <a:srgbClr val="F3FFF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73" name="Google Shape;473;p63"/>
          <p:cNvPicPr preferRelativeResize="0"/>
          <p:nvPr/>
        </p:nvPicPr>
        <p:blipFill rotWithShape="1">
          <a:blip r:embed="rId3">
            <a:alphaModFix/>
          </a:blip>
          <a:srcRect b="6377" l="0" r="0" t="6385"/>
          <a:stretch/>
        </p:blipFill>
        <p:spPr>
          <a:xfrm>
            <a:off x="-60175" y="1293050"/>
            <a:ext cx="4718050" cy="40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3"/>
          <p:cNvPicPr preferRelativeResize="0"/>
          <p:nvPr/>
        </p:nvPicPr>
        <p:blipFill rotWithShape="1">
          <a:blip r:embed="rId4">
            <a:alphaModFix/>
          </a:blip>
          <a:srcRect b="6377" l="0" r="0" t="6385"/>
          <a:stretch/>
        </p:blipFill>
        <p:spPr>
          <a:xfrm>
            <a:off x="4589050" y="1293050"/>
            <a:ext cx="4630075" cy="40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4"/>
          <p:cNvSpPr/>
          <p:nvPr/>
        </p:nvSpPr>
        <p:spPr>
          <a:xfrm>
            <a:off x="0" y="0"/>
            <a:ext cx="9144000" cy="1323900"/>
          </a:xfrm>
          <a:prstGeom prst="rect">
            <a:avLst/>
          </a:prstGeom>
          <a:solidFill>
            <a:srgbClr val="2F7A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64"/>
          <p:cNvPicPr preferRelativeResize="0"/>
          <p:nvPr/>
        </p:nvPicPr>
        <p:blipFill rotWithShape="1">
          <a:blip r:embed="rId3">
            <a:alphaModFix/>
          </a:blip>
          <a:srcRect b="0" l="1950" r="1950" t="0"/>
          <a:stretch/>
        </p:blipFill>
        <p:spPr>
          <a:xfrm>
            <a:off x="261175" y="1323888"/>
            <a:ext cx="4240618" cy="289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4"/>
          <p:cNvPicPr preferRelativeResize="0"/>
          <p:nvPr/>
        </p:nvPicPr>
        <p:blipFill rotWithShape="1">
          <a:blip r:embed="rId4">
            <a:alphaModFix/>
          </a:blip>
          <a:srcRect b="0" l="1950" r="1950" t="0"/>
          <a:stretch/>
        </p:blipFill>
        <p:spPr>
          <a:xfrm>
            <a:off x="4774133" y="1323889"/>
            <a:ext cx="4240594" cy="289991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4"/>
          <p:cNvSpPr txBox="1"/>
          <p:nvPr>
            <p:ph type="ctrTitle"/>
          </p:nvPr>
        </p:nvSpPr>
        <p:spPr>
          <a:xfrm>
            <a:off x="390450" y="361375"/>
            <a:ext cx="836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"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ENTRENAMIENTO COMPLETO</a:t>
            </a:r>
            <a:endParaRPr b="1" sz="3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83" name="Google Shape;483;p64"/>
          <p:cNvSpPr txBox="1"/>
          <p:nvPr/>
        </p:nvSpPr>
        <p:spPr>
          <a:xfrm>
            <a:off x="1038575" y="4362225"/>
            <a:ext cx="235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20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Error de regresión</a:t>
            </a:r>
            <a:endParaRPr i="0" sz="20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4" name="Google Shape;484;p64"/>
          <p:cNvSpPr txBox="1"/>
          <p:nvPr/>
        </p:nvSpPr>
        <p:spPr>
          <a:xfrm>
            <a:off x="5492277" y="4362225"/>
            <a:ext cx="282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20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Error de clasificación</a:t>
            </a:r>
            <a:endParaRPr i="0" sz="20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/>
          <p:nvPr/>
        </p:nvSpPr>
        <p:spPr>
          <a:xfrm>
            <a:off x="0" y="0"/>
            <a:ext cx="9144000" cy="1323900"/>
          </a:xfrm>
          <a:prstGeom prst="rect">
            <a:avLst/>
          </a:prstGeom>
          <a:solidFill>
            <a:srgbClr val="2F7A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5"/>
          <p:cNvSpPr txBox="1"/>
          <p:nvPr>
            <p:ph type="ctrTitle"/>
          </p:nvPr>
        </p:nvSpPr>
        <p:spPr>
          <a:xfrm>
            <a:off x="390450" y="361375"/>
            <a:ext cx="836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"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ENTRENAMIENTO COMPLETO</a:t>
            </a:r>
            <a:endParaRPr b="1" sz="3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91" name="Google Shape;491;p65"/>
          <p:cNvSpPr txBox="1"/>
          <p:nvPr/>
        </p:nvSpPr>
        <p:spPr>
          <a:xfrm>
            <a:off x="1124235" y="4251264"/>
            <a:ext cx="219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20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Precisión media</a:t>
            </a:r>
            <a:endParaRPr i="0" sz="20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92" name="Google Shape;49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00" y="1323900"/>
            <a:ext cx="4376270" cy="275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5"/>
          <p:cNvPicPr preferRelativeResize="0"/>
          <p:nvPr/>
        </p:nvPicPr>
        <p:blipFill rotWithShape="1">
          <a:blip r:embed="rId4">
            <a:alphaModFix/>
          </a:blip>
          <a:srcRect b="0" l="7015" r="7015" t="3474"/>
          <a:stretch/>
        </p:blipFill>
        <p:spPr>
          <a:xfrm>
            <a:off x="4581425" y="1323900"/>
            <a:ext cx="4562576" cy="3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6"/>
          <p:cNvSpPr/>
          <p:nvPr/>
        </p:nvSpPr>
        <p:spPr>
          <a:xfrm>
            <a:off x="-441925" y="218050"/>
            <a:ext cx="4236900" cy="2248200"/>
          </a:xfrm>
          <a:prstGeom prst="roundRect">
            <a:avLst>
              <a:gd fmla="val 16667" name="adj"/>
            </a:avLst>
          </a:prstGeom>
          <a:solidFill>
            <a:srgbClr val="41A1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66"/>
          <p:cNvPicPr preferRelativeResize="0"/>
          <p:nvPr/>
        </p:nvPicPr>
        <p:blipFill rotWithShape="1">
          <a:blip r:embed="rId3">
            <a:alphaModFix/>
          </a:blip>
          <a:srcRect b="0" l="4870" r="0" t="0"/>
          <a:stretch/>
        </p:blipFill>
        <p:spPr>
          <a:xfrm>
            <a:off x="3893475" y="135975"/>
            <a:ext cx="5066099" cy="25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66"/>
          <p:cNvSpPr txBox="1"/>
          <p:nvPr/>
        </p:nvSpPr>
        <p:spPr>
          <a:xfrm>
            <a:off x="149150" y="413300"/>
            <a:ext cx="3563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APRENDIZAJE POR TRANSFERENCIA</a:t>
            </a:r>
            <a:endParaRPr b="1" sz="2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501" name="Google Shape;501;p66"/>
          <p:cNvGraphicFramePr/>
          <p:nvPr/>
        </p:nvGraphicFramePr>
        <p:xfrm>
          <a:off x="130350" y="280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{BF570129-4DD9-4C93-813E-96DA1D66A010}</a:tableStyleId>
              </a:tblPr>
              <a:tblGrid>
                <a:gridCol w="1480550"/>
                <a:gridCol w="1480550"/>
                <a:gridCol w="1480550"/>
                <a:gridCol w="1480550"/>
                <a:gridCol w="1480550"/>
                <a:gridCol w="1480550"/>
              </a:tblGrid>
              <a:tr h="597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Parámetros Entrenables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Duración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Consumo CPU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Consumo GPU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Memoria usada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8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Entrenamiento Completo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34.0 M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1h 15min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50.3%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20.9%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48.04 Gb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Transfer Learning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6.7 M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1h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47.1%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30.3%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latin typeface="Lexend"/>
                          <a:ea typeface="Lexend"/>
                          <a:cs typeface="Lexend"/>
                          <a:sym typeface="Lexend"/>
                        </a:rPr>
                        <a:t>30.3 Gb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7"/>
          <p:cNvSpPr/>
          <p:nvPr/>
        </p:nvSpPr>
        <p:spPr>
          <a:xfrm>
            <a:off x="0" y="0"/>
            <a:ext cx="9144000" cy="1323900"/>
          </a:xfrm>
          <a:prstGeom prst="rect">
            <a:avLst/>
          </a:prstGeom>
          <a:solidFill>
            <a:srgbClr val="2F7A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7"/>
          <p:cNvSpPr txBox="1"/>
          <p:nvPr>
            <p:ph type="ctrTitle"/>
          </p:nvPr>
        </p:nvSpPr>
        <p:spPr>
          <a:xfrm>
            <a:off x="390450" y="361375"/>
            <a:ext cx="836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" sz="32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APRENDIZAJE POR TRANSFERENCIA</a:t>
            </a:r>
            <a:endParaRPr b="1" sz="32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08" name="Google Shape;508;p67"/>
          <p:cNvSpPr txBox="1"/>
          <p:nvPr/>
        </p:nvSpPr>
        <p:spPr>
          <a:xfrm>
            <a:off x="1038575" y="4362225"/>
            <a:ext cx="235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20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Error de regresión</a:t>
            </a:r>
            <a:endParaRPr i="0" sz="20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9" name="Google Shape;509;p67"/>
          <p:cNvSpPr txBox="1"/>
          <p:nvPr/>
        </p:nvSpPr>
        <p:spPr>
          <a:xfrm>
            <a:off x="5492277" y="4362225"/>
            <a:ext cx="282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20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Precisión media</a:t>
            </a:r>
            <a:endParaRPr i="0" sz="20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10" name="Google Shape;5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77988"/>
            <a:ext cx="4761038" cy="273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050" y="1489738"/>
            <a:ext cx="4382952" cy="270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8"/>
          <p:cNvSpPr/>
          <p:nvPr/>
        </p:nvSpPr>
        <p:spPr>
          <a:xfrm>
            <a:off x="-600175" y="-414975"/>
            <a:ext cx="4712400" cy="1778100"/>
          </a:xfrm>
          <a:prstGeom prst="roundRect">
            <a:avLst>
              <a:gd fmla="val 16667" name="adj"/>
            </a:avLst>
          </a:prstGeom>
          <a:solidFill>
            <a:srgbClr val="3FA6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8"/>
          <p:cNvSpPr txBox="1"/>
          <p:nvPr>
            <p:ph type="ctrTitle"/>
          </p:nvPr>
        </p:nvSpPr>
        <p:spPr>
          <a:xfrm>
            <a:off x="390450" y="361375"/>
            <a:ext cx="41814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" sz="3200">
                <a:solidFill>
                  <a:srgbClr val="F3FFFE"/>
                </a:solidFill>
                <a:latin typeface="Comfortaa"/>
                <a:ea typeface="Comfortaa"/>
                <a:cs typeface="Comfortaa"/>
                <a:sym typeface="Comfortaa"/>
              </a:rPr>
              <a:t>COMPARACIÓN</a:t>
            </a:r>
            <a:endParaRPr b="1" sz="3200">
              <a:solidFill>
                <a:srgbClr val="F3FFFE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18" name="Google Shape;518;p68"/>
          <p:cNvSpPr txBox="1"/>
          <p:nvPr/>
        </p:nvSpPr>
        <p:spPr>
          <a:xfrm>
            <a:off x="1089101" y="4257075"/>
            <a:ext cx="207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20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Precisión media</a:t>
            </a:r>
            <a:endParaRPr i="0" sz="20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19" name="Google Shape;51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50" y="1732725"/>
            <a:ext cx="4016002" cy="237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8"/>
          <p:cNvPicPr preferRelativeResize="0"/>
          <p:nvPr/>
        </p:nvPicPr>
        <p:blipFill rotWithShape="1">
          <a:blip r:embed="rId4">
            <a:alphaModFix/>
          </a:blip>
          <a:srcRect b="31422" l="0" r="9354" t="0"/>
          <a:stretch/>
        </p:blipFill>
        <p:spPr>
          <a:xfrm>
            <a:off x="5052425" y="2808410"/>
            <a:ext cx="4091574" cy="233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68"/>
          <p:cNvPicPr preferRelativeResize="0"/>
          <p:nvPr/>
        </p:nvPicPr>
        <p:blipFill rotWithShape="1">
          <a:blip r:embed="rId5">
            <a:alphaModFix/>
          </a:blip>
          <a:srcRect b="31422" l="0" r="9354" t="0"/>
          <a:stretch/>
        </p:blipFill>
        <p:spPr>
          <a:xfrm>
            <a:off x="5052425" y="361387"/>
            <a:ext cx="4091574" cy="233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/>
          <p:nvPr/>
        </p:nvSpPr>
        <p:spPr>
          <a:xfrm>
            <a:off x="1350" y="2700"/>
            <a:ext cx="9144000" cy="1711200"/>
          </a:xfrm>
          <a:prstGeom prst="rect">
            <a:avLst/>
          </a:prstGeom>
          <a:solidFill>
            <a:srgbClr val="3D62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3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000">
                <a:latin typeface="Comfortaa"/>
                <a:ea typeface="Comfortaa"/>
                <a:cs typeface="Comfortaa"/>
                <a:sym typeface="Comfortaa"/>
              </a:rPr>
              <a:t>OBJETIVOS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338050" y="2206200"/>
            <a:ext cx="4124100" cy="27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Comparar coste de entrenamiento de CNNs de última generación.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3"/>
          <p:cNvSpPr txBox="1"/>
          <p:nvPr>
            <p:ph idx="2" type="body"/>
          </p:nvPr>
        </p:nvSpPr>
        <p:spPr>
          <a:xfrm>
            <a:off x="4681852" y="2206200"/>
            <a:ext cx="4124100" cy="27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Analizar modificaciones posibles para ajustar de forma adaptativa las predicciones.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9" name="Google Shape;189;p33"/>
          <p:cNvCxnSpPr>
            <a:endCxn id="187" idx="3"/>
          </p:cNvCxnSpPr>
          <p:nvPr/>
        </p:nvCxnSpPr>
        <p:spPr>
          <a:xfrm flipH="1">
            <a:off x="4462150" y="2081700"/>
            <a:ext cx="17100" cy="1476600"/>
          </a:xfrm>
          <a:prstGeom prst="straightConnector1">
            <a:avLst/>
          </a:prstGeom>
          <a:noFill/>
          <a:ln cap="flat" cmpd="sng" w="28575">
            <a:solidFill>
              <a:srgbClr val="E0E0E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9"/>
          <p:cNvSpPr txBox="1"/>
          <p:nvPr>
            <p:ph type="title"/>
          </p:nvPr>
        </p:nvSpPr>
        <p:spPr>
          <a:xfrm>
            <a:off x="838350" y="-71250"/>
            <a:ext cx="746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UMBRALIZACIÓN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27" name="Google Shape;527;p69"/>
          <p:cNvSpPr/>
          <p:nvPr/>
        </p:nvSpPr>
        <p:spPr>
          <a:xfrm>
            <a:off x="0" y="814500"/>
            <a:ext cx="9144000" cy="4329000"/>
          </a:xfrm>
          <a:prstGeom prst="rect">
            <a:avLst/>
          </a:prstGeom>
          <a:solidFill>
            <a:srgbClr val="41A1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500" y="1135600"/>
            <a:ext cx="3039600" cy="258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100" y="1135600"/>
            <a:ext cx="2950410" cy="25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1500" y="1135600"/>
            <a:ext cx="3211000" cy="25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9"/>
          <p:cNvSpPr txBox="1"/>
          <p:nvPr/>
        </p:nvSpPr>
        <p:spPr>
          <a:xfrm>
            <a:off x="2759550" y="4414475"/>
            <a:ext cx="364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Porcentaje de confianza</a:t>
            </a:r>
            <a:endParaRPr sz="2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2" name="Google Shape;532;p69"/>
          <p:cNvSpPr txBox="1"/>
          <p:nvPr/>
        </p:nvSpPr>
        <p:spPr>
          <a:xfrm>
            <a:off x="600750" y="3814100"/>
            <a:ext cx="178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3FFFE"/>
                </a:solidFill>
                <a:latin typeface="Roboto Medium"/>
                <a:ea typeface="Roboto Medium"/>
                <a:cs typeface="Roboto Medium"/>
                <a:sym typeface="Roboto Medium"/>
              </a:rPr>
              <a:t>0%</a:t>
            </a:r>
            <a:endParaRPr sz="2100">
              <a:solidFill>
                <a:srgbClr val="F3FF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3" name="Google Shape;533;p69"/>
          <p:cNvSpPr txBox="1"/>
          <p:nvPr/>
        </p:nvSpPr>
        <p:spPr>
          <a:xfrm>
            <a:off x="3595755" y="3814100"/>
            <a:ext cx="178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3FFFE"/>
                </a:solidFill>
                <a:latin typeface="Roboto Medium"/>
                <a:ea typeface="Roboto Medium"/>
                <a:cs typeface="Roboto Medium"/>
                <a:sym typeface="Roboto Medium"/>
              </a:rPr>
              <a:t>50</a:t>
            </a:r>
            <a:r>
              <a:rPr lang="es" sz="2100">
                <a:solidFill>
                  <a:srgbClr val="F3FFFE"/>
                </a:solidFill>
                <a:latin typeface="Roboto Medium"/>
                <a:ea typeface="Roboto Medium"/>
                <a:cs typeface="Roboto Medium"/>
                <a:sym typeface="Roboto Medium"/>
              </a:rPr>
              <a:t>%</a:t>
            </a:r>
            <a:endParaRPr sz="2100">
              <a:solidFill>
                <a:srgbClr val="F3FF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4" name="Google Shape;534;p69"/>
          <p:cNvSpPr txBox="1"/>
          <p:nvPr/>
        </p:nvSpPr>
        <p:spPr>
          <a:xfrm>
            <a:off x="6676450" y="3814100"/>
            <a:ext cx="178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3FFFE"/>
                </a:solidFill>
                <a:latin typeface="Roboto Medium"/>
                <a:ea typeface="Roboto Medium"/>
                <a:cs typeface="Roboto Medium"/>
                <a:sym typeface="Roboto Medium"/>
              </a:rPr>
              <a:t>90</a:t>
            </a:r>
            <a:r>
              <a:rPr lang="es" sz="2100">
                <a:solidFill>
                  <a:srgbClr val="F3FFFE"/>
                </a:solidFill>
                <a:latin typeface="Roboto Medium"/>
                <a:ea typeface="Roboto Medium"/>
                <a:cs typeface="Roboto Medium"/>
                <a:sym typeface="Roboto Medium"/>
              </a:rPr>
              <a:t>%</a:t>
            </a:r>
            <a:endParaRPr sz="2100">
              <a:solidFill>
                <a:srgbClr val="F3FF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35" name="Google Shape;535;p69"/>
          <p:cNvCxnSpPr/>
          <p:nvPr/>
        </p:nvCxnSpPr>
        <p:spPr>
          <a:xfrm>
            <a:off x="2406300" y="4450225"/>
            <a:ext cx="4331400" cy="0"/>
          </a:xfrm>
          <a:prstGeom prst="straightConnector1">
            <a:avLst/>
          </a:prstGeom>
          <a:noFill/>
          <a:ln cap="flat" cmpd="sng" w="38100">
            <a:solidFill>
              <a:srgbClr val="E0E0E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0"/>
          <p:cNvSpPr txBox="1"/>
          <p:nvPr>
            <p:ph type="title"/>
          </p:nvPr>
        </p:nvSpPr>
        <p:spPr>
          <a:xfrm>
            <a:off x="838350" y="-71250"/>
            <a:ext cx="74673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UMBRALIZACIÓN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1" name="Google Shape;541;p70"/>
          <p:cNvSpPr/>
          <p:nvPr/>
        </p:nvSpPr>
        <p:spPr>
          <a:xfrm>
            <a:off x="0" y="814500"/>
            <a:ext cx="9144000" cy="4329000"/>
          </a:xfrm>
          <a:prstGeom prst="rect">
            <a:avLst/>
          </a:prstGeom>
          <a:solidFill>
            <a:srgbClr val="41A1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70"/>
          <p:cNvSpPr txBox="1"/>
          <p:nvPr/>
        </p:nvSpPr>
        <p:spPr>
          <a:xfrm>
            <a:off x="2759550" y="4414475"/>
            <a:ext cx="364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Porcentaje de solapamiento</a:t>
            </a:r>
            <a:endParaRPr sz="21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3" name="Google Shape;543;p70"/>
          <p:cNvSpPr txBox="1"/>
          <p:nvPr/>
        </p:nvSpPr>
        <p:spPr>
          <a:xfrm>
            <a:off x="600750" y="3814100"/>
            <a:ext cx="178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3FFFE"/>
                </a:solidFill>
                <a:latin typeface="Roboto Medium"/>
                <a:ea typeface="Roboto Medium"/>
                <a:cs typeface="Roboto Medium"/>
                <a:sym typeface="Roboto Medium"/>
              </a:rPr>
              <a:t>10</a:t>
            </a:r>
            <a:r>
              <a:rPr lang="es" sz="2100">
                <a:solidFill>
                  <a:srgbClr val="F3FFFE"/>
                </a:solidFill>
                <a:latin typeface="Roboto Medium"/>
                <a:ea typeface="Roboto Medium"/>
                <a:cs typeface="Roboto Medium"/>
                <a:sym typeface="Roboto Medium"/>
              </a:rPr>
              <a:t>%</a:t>
            </a:r>
            <a:endParaRPr sz="2100">
              <a:solidFill>
                <a:srgbClr val="F3FF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4" name="Google Shape;544;p70"/>
          <p:cNvSpPr txBox="1"/>
          <p:nvPr/>
        </p:nvSpPr>
        <p:spPr>
          <a:xfrm>
            <a:off x="3595755" y="3814100"/>
            <a:ext cx="178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3FFFE"/>
                </a:solidFill>
                <a:latin typeface="Roboto Medium"/>
                <a:ea typeface="Roboto Medium"/>
                <a:cs typeface="Roboto Medium"/>
                <a:sym typeface="Roboto Medium"/>
              </a:rPr>
              <a:t>50%</a:t>
            </a:r>
            <a:endParaRPr sz="2100">
              <a:solidFill>
                <a:srgbClr val="F3FF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5" name="Google Shape;545;p70"/>
          <p:cNvSpPr txBox="1"/>
          <p:nvPr/>
        </p:nvSpPr>
        <p:spPr>
          <a:xfrm>
            <a:off x="6676450" y="3814100"/>
            <a:ext cx="178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3FFFE"/>
                </a:solidFill>
                <a:latin typeface="Roboto Medium"/>
                <a:ea typeface="Roboto Medium"/>
                <a:cs typeface="Roboto Medium"/>
                <a:sym typeface="Roboto Medium"/>
              </a:rPr>
              <a:t>7</a:t>
            </a:r>
            <a:r>
              <a:rPr lang="es" sz="2100">
                <a:solidFill>
                  <a:srgbClr val="F3FFFE"/>
                </a:solidFill>
                <a:latin typeface="Roboto Medium"/>
                <a:ea typeface="Roboto Medium"/>
                <a:cs typeface="Roboto Medium"/>
                <a:sym typeface="Roboto Medium"/>
              </a:rPr>
              <a:t>0%</a:t>
            </a:r>
            <a:endParaRPr sz="2100">
              <a:solidFill>
                <a:srgbClr val="F3FFF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46" name="Google Shape;546;p70"/>
          <p:cNvCxnSpPr/>
          <p:nvPr/>
        </p:nvCxnSpPr>
        <p:spPr>
          <a:xfrm>
            <a:off x="2406300" y="4450225"/>
            <a:ext cx="4331400" cy="0"/>
          </a:xfrm>
          <a:prstGeom prst="straightConnector1">
            <a:avLst/>
          </a:prstGeom>
          <a:noFill/>
          <a:ln cap="flat" cmpd="sng" w="38100">
            <a:solidFill>
              <a:srgbClr val="E0E0E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7" name="Google Shape;54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9800"/>
            <a:ext cx="3044200" cy="26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125" y="1109800"/>
            <a:ext cx="3121174" cy="26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200" y="1109800"/>
            <a:ext cx="3009925" cy="26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1"/>
          <p:cNvSpPr/>
          <p:nvPr/>
        </p:nvSpPr>
        <p:spPr>
          <a:xfrm>
            <a:off x="0" y="-110325"/>
            <a:ext cx="3698400" cy="5253900"/>
          </a:xfrm>
          <a:prstGeom prst="rect">
            <a:avLst/>
          </a:prstGeom>
          <a:solidFill>
            <a:srgbClr val="2D4C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71"/>
          <p:cNvSpPr txBox="1"/>
          <p:nvPr>
            <p:ph type="title"/>
          </p:nvPr>
        </p:nvSpPr>
        <p:spPr>
          <a:xfrm>
            <a:off x="458350" y="579300"/>
            <a:ext cx="31632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</a:t>
            </a:r>
            <a:endParaRPr b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56" name="Google Shape;556;p71"/>
          <p:cNvSpPr txBox="1"/>
          <p:nvPr>
            <p:ph idx="1" type="body"/>
          </p:nvPr>
        </p:nvSpPr>
        <p:spPr>
          <a:xfrm>
            <a:off x="3828775" y="450125"/>
            <a:ext cx="4863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Base teórica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Tecnologías empleadas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Planificación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Diseño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Pruebas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s" sz="2000">
                <a:latin typeface="Roboto"/>
                <a:ea typeface="Roboto"/>
                <a:cs typeface="Roboto"/>
                <a:sym typeface="Roboto"/>
              </a:rPr>
              <a:t>Conclusiones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2"/>
          <p:cNvSpPr/>
          <p:nvPr/>
        </p:nvSpPr>
        <p:spPr>
          <a:xfrm>
            <a:off x="-132625" y="-114475"/>
            <a:ext cx="4143600" cy="5445300"/>
          </a:xfrm>
          <a:prstGeom prst="rect">
            <a:avLst/>
          </a:prstGeom>
          <a:solidFill>
            <a:srgbClr val="468153"/>
          </a:solidFill>
          <a:ln cap="flat" cmpd="sng" w="9525">
            <a:solidFill>
              <a:srgbClr val="2F7A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2"/>
          <p:cNvSpPr txBox="1"/>
          <p:nvPr>
            <p:ph type="title"/>
          </p:nvPr>
        </p:nvSpPr>
        <p:spPr>
          <a:xfrm>
            <a:off x="-462725" y="75"/>
            <a:ext cx="49992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s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CONCLUSIONES</a:t>
            </a:r>
            <a:endParaRPr b="1" sz="2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3" name="Google Shape;563;p72"/>
          <p:cNvSpPr txBox="1"/>
          <p:nvPr/>
        </p:nvSpPr>
        <p:spPr>
          <a:xfrm>
            <a:off x="4180000" y="1830750"/>
            <a:ext cx="47625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s" sz="2000">
                <a:solidFill>
                  <a:schemeClr val="dk2"/>
                </a:solidFill>
              </a:rPr>
              <a:t>Número reducido de conjuntos de datos específicos para este problema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s" sz="2000">
                <a:solidFill>
                  <a:schemeClr val="dk2"/>
                </a:solidFill>
              </a:rPr>
              <a:t>Integración de CNNs de última generación para la detección de tomates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es" sz="2000">
                <a:solidFill>
                  <a:schemeClr val="dk2"/>
                </a:solidFill>
              </a:rPr>
              <a:t>Innecesidad del ajuste de las predicciones de forma dinámica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"/>
          <p:cNvSpPr/>
          <p:nvPr/>
        </p:nvSpPr>
        <p:spPr>
          <a:xfrm>
            <a:off x="3934175" y="150"/>
            <a:ext cx="5209800" cy="5143500"/>
          </a:xfrm>
          <a:prstGeom prst="rect">
            <a:avLst/>
          </a:prstGeom>
          <a:solidFill>
            <a:srgbClr val="3FA656"/>
          </a:solidFill>
          <a:ln cap="flat" cmpd="sng" w="9525">
            <a:solidFill>
              <a:srgbClr val="41A1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3"/>
          <p:cNvSpPr txBox="1"/>
          <p:nvPr>
            <p:ph type="title"/>
          </p:nvPr>
        </p:nvSpPr>
        <p:spPr>
          <a:xfrm>
            <a:off x="0" y="0"/>
            <a:ext cx="3987300" cy="12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s" sz="2900">
                <a:latin typeface="Comfortaa"/>
                <a:ea typeface="Comfortaa"/>
                <a:cs typeface="Comfortaa"/>
                <a:sym typeface="Comfortaa"/>
              </a:rPr>
              <a:t>TRABAJO FUTURO</a:t>
            </a:r>
            <a:endParaRPr b="1" sz="2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0" name="Google Shape;570;p73"/>
          <p:cNvSpPr txBox="1"/>
          <p:nvPr/>
        </p:nvSpPr>
        <p:spPr>
          <a:xfrm>
            <a:off x="4489650" y="1851425"/>
            <a:ext cx="4167300" cy="28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s" sz="1900">
                <a:solidFill>
                  <a:srgbClr val="FFFFFF"/>
                </a:solidFill>
              </a:rPr>
              <a:t>Entrenamiento con vídeos completos en lugar de imágenes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s" sz="1900">
                <a:solidFill>
                  <a:srgbClr val="FFFFFF"/>
                </a:solidFill>
              </a:rPr>
              <a:t>Integración de un mecanismo para incluir predicciones correctas como anotaciones no registradas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s" sz="1900">
                <a:solidFill>
                  <a:srgbClr val="FFFFFF"/>
                </a:solidFill>
              </a:rPr>
              <a:t>Aplicación de un método de auto-etiquetado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FCE6C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4"/>
          <p:cNvSpPr/>
          <p:nvPr/>
        </p:nvSpPr>
        <p:spPr>
          <a:xfrm>
            <a:off x="748050" y="1993800"/>
            <a:ext cx="7647900" cy="1155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4"/>
          <p:cNvSpPr txBox="1"/>
          <p:nvPr>
            <p:ph type="title"/>
          </p:nvPr>
        </p:nvSpPr>
        <p:spPr>
          <a:xfrm>
            <a:off x="1407450" y="2150850"/>
            <a:ext cx="632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Comfortaa"/>
                <a:ea typeface="Comfortaa"/>
                <a:cs typeface="Comfortaa"/>
                <a:sym typeface="Comfortaa"/>
              </a:rPr>
              <a:t>PREGUNTAS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idx="4294967295" type="title"/>
          </p:nvPr>
        </p:nvSpPr>
        <p:spPr>
          <a:xfrm>
            <a:off x="333750" y="531325"/>
            <a:ext cx="28668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 sz="3000">
                <a:solidFill>
                  <a:srgbClr val="616161"/>
                </a:solidFill>
                <a:latin typeface="Comfortaa"/>
                <a:ea typeface="Comfortaa"/>
                <a:cs typeface="Comfortaa"/>
                <a:sym typeface="Comfortaa"/>
              </a:rPr>
              <a:t>Requisitos Funcionales</a:t>
            </a:r>
            <a:endParaRPr sz="3000">
              <a:solidFill>
                <a:srgbClr val="61616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3088275" y="0"/>
            <a:ext cx="6055500" cy="5143500"/>
          </a:xfrm>
          <a:prstGeom prst="rect">
            <a:avLst/>
          </a:prstGeom>
          <a:solidFill>
            <a:srgbClr val="46815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3637725" y="1519900"/>
            <a:ext cx="49566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Varias técnicas de entrenamiento y métricas evaluación.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Modificación de las redes para mejorar sus resultados.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Las redes deben ser capaces de inferir en base a imágenes nuevas.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Métodos de umbralización de las predicciones.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7" name="Google Shape;197;p34"/>
          <p:cNvCxnSpPr/>
          <p:nvPr/>
        </p:nvCxnSpPr>
        <p:spPr>
          <a:xfrm rot="10800000">
            <a:off x="407125" y="1643350"/>
            <a:ext cx="2434200" cy="0"/>
          </a:xfrm>
          <a:prstGeom prst="straightConnector1">
            <a:avLst/>
          </a:prstGeom>
          <a:noFill/>
          <a:ln cap="flat" cmpd="sng" w="38100">
            <a:solidFill>
              <a:srgbClr val="E0E0E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/>
          <p:nvPr/>
        </p:nvSpPr>
        <p:spPr>
          <a:xfrm>
            <a:off x="0" y="-125"/>
            <a:ext cx="4103400" cy="5143500"/>
          </a:xfrm>
          <a:prstGeom prst="rect">
            <a:avLst/>
          </a:prstGeom>
          <a:solidFill>
            <a:srgbClr val="3D624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5"/>
          <p:cNvSpPr txBox="1"/>
          <p:nvPr>
            <p:ph idx="4294967295" type="title"/>
          </p:nvPr>
        </p:nvSpPr>
        <p:spPr>
          <a:xfrm>
            <a:off x="255250" y="338875"/>
            <a:ext cx="31974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3333"/>
              <a:buNone/>
            </a:pPr>
            <a:r>
              <a:rPr b="1" lang="es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Requisitos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3333"/>
              <a:buNone/>
            </a:pPr>
            <a:r>
              <a:rPr b="1" lang="es" sz="3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No Funcionales</a:t>
            </a:r>
            <a:endParaRPr b="1" sz="3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4398900" y="1561675"/>
            <a:ext cx="4745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Conjunto de datos reducido.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Herramientas y datos públicos.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Prioridad de funcionalidad sobre diseño.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Dedicación limitada de recursos.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Ajuste a la metodología y la planificación.</a:t>
            </a:r>
            <a:endParaRPr b="0" i="0" sz="18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/>
          <p:nvPr/>
        </p:nvSpPr>
        <p:spPr>
          <a:xfrm>
            <a:off x="0" y="-110325"/>
            <a:ext cx="3698400" cy="5253900"/>
          </a:xfrm>
          <a:prstGeom prst="rect">
            <a:avLst/>
          </a:prstGeom>
          <a:solidFill>
            <a:srgbClr val="2D4C3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6"/>
          <p:cNvSpPr txBox="1"/>
          <p:nvPr>
            <p:ph type="title"/>
          </p:nvPr>
        </p:nvSpPr>
        <p:spPr>
          <a:xfrm>
            <a:off x="458350" y="579300"/>
            <a:ext cx="3163200" cy="20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s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</a:t>
            </a:r>
            <a:endParaRPr b="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828775" y="450125"/>
            <a:ext cx="4863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s" sz="2000">
                <a:latin typeface="Roboto"/>
                <a:ea typeface="Roboto"/>
                <a:cs typeface="Roboto"/>
                <a:sym typeface="Roboto"/>
              </a:rPr>
              <a:t>Base teórica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Tecnologías empleadas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Planificación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Diseño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Pruebas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s" sz="2000">
                <a:latin typeface="Roboto"/>
                <a:ea typeface="Roboto"/>
                <a:cs typeface="Roboto"/>
                <a:sym typeface="Roboto"/>
              </a:rPr>
              <a:t>Conclusiones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/>
          <p:nvPr/>
        </p:nvSpPr>
        <p:spPr>
          <a:xfrm>
            <a:off x="0" y="-239475"/>
            <a:ext cx="9155100" cy="1662900"/>
          </a:xfrm>
          <a:prstGeom prst="rect">
            <a:avLst/>
          </a:prstGeom>
          <a:solidFill>
            <a:srgbClr val="4E725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7"/>
          <p:cNvPicPr preferRelativeResize="0"/>
          <p:nvPr/>
        </p:nvPicPr>
        <p:blipFill rotWithShape="1">
          <a:blip r:embed="rId3">
            <a:alphaModFix/>
          </a:blip>
          <a:srcRect b="0" l="0" r="0" t="9779"/>
          <a:stretch/>
        </p:blipFill>
        <p:spPr>
          <a:xfrm>
            <a:off x="717725" y="1700075"/>
            <a:ext cx="7708026" cy="31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7"/>
          <p:cNvSpPr txBox="1"/>
          <p:nvPr>
            <p:ph type="ctrTitle"/>
          </p:nvPr>
        </p:nvSpPr>
        <p:spPr>
          <a:xfrm>
            <a:off x="3276496" y="142575"/>
            <a:ext cx="25905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CNNs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815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/>
          <p:nvPr/>
        </p:nvSpPr>
        <p:spPr>
          <a:xfrm>
            <a:off x="3509025" y="-73950"/>
            <a:ext cx="5731500" cy="529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8"/>
          <p:cNvSpPr txBox="1"/>
          <p:nvPr>
            <p:ph idx="4294967295" type="title"/>
          </p:nvPr>
        </p:nvSpPr>
        <p:spPr>
          <a:xfrm>
            <a:off x="294950" y="416725"/>
            <a:ext cx="2881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s" sz="3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EfficientDet</a:t>
            </a:r>
            <a:endParaRPr b="1" sz="3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5" name="Google Shape;225;p38"/>
          <p:cNvPicPr preferRelativeResize="0"/>
          <p:nvPr/>
        </p:nvPicPr>
        <p:blipFill rotWithShape="1">
          <a:blip r:embed="rId3">
            <a:alphaModFix/>
          </a:blip>
          <a:srcRect b="0" l="5141" r="0" t="0"/>
          <a:stretch/>
        </p:blipFill>
        <p:spPr>
          <a:xfrm>
            <a:off x="3573200" y="961750"/>
            <a:ext cx="5923876" cy="29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8"/>
          <p:cNvSpPr/>
          <p:nvPr/>
        </p:nvSpPr>
        <p:spPr>
          <a:xfrm>
            <a:off x="402200" y="1644375"/>
            <a:ext cx="2667000" cy="3190800"/>
          </a:xfrm>
          <a:prstGeom prst="roundRect">
            <a:avLst>
              <a:gd fmla="val 16667" name="adj"/>
            </a:avLst>
          </a:prstGeom>
          <a:solidFill>
            <a:srgbClr val="729E7C">
              <a:alpha val="48180"/>
            </a:srgbClr>
          </a:solidFill>
          <a:ln cap="flat" cmpd="sng" w="9525">
            <a:solidFill>
              <a:srgbClr val="3779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505400" y="2022050"/>
            <a:ext cx="2460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FFE"/>
              </a:buClr>
              <a:buSzPts val="2000"/>
              <a:buFont typeface="Roboto"/>
              <a:buChar char="●"/>
            </a:pPr>
            <a:r>
              <a:rPr lang="es" sz="2000">
                <a:solidFill>
                  <a:srgbClr val="F3FFFE"/>
                </a:solidFill>
                <a:latin typeface="Roboto"/>
                <a:ea typeface="Roboto"/>
                <a:cs typeface="Roboto"/>
                <a:sym typeface="Roboto"/>
              </a:rPr>
              <a:t>Jerarquía de las características optimizada</a:t>
            </a:r>
            <a:endParaRPr sz="2000">
              <a:solidFill>
                <a:srgbClr val="F3FFF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FFE"/>
              </a:buClr>
              <a:buSzPts val="2000"/>
              <a:buFont typeface="Roboto"/>
              <a:buChar char="●"/>
            </a:pPr>
            <a:r>
              <a:rPr lang="es" sz="2000">
                <a:solidFill>
                  <a:srgbClr val="F3FFFE"/>
                </a:solidFill>
                <a:latin typeface="Roboto"/>
                <a:ea typeface="Roboto"/>
                <a:cs typeface="Roboto"/>
                <a:sym typeface="Roboto"/>
              </a:rPr>
              <a:t>Identificación a varias resoluciones</a:t>
            </a:r>
            <a:endParaRPr>
              <a:solidFill>
                <a:srgbClr val="F3FF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